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77" r:id="rId3"/>
    <p:sldId id="258" r:id="rId4"/>
    <p:sldId id="259" r:id="rId5"/>
    <p:sldId id="260" r:id="rId6"/>
    <p:sldId id="276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8" r:id="rId15"/>
    <p:sldId id="275" r:id="rId16"/>
    <p:sldId id="270" r:id="rId17"/>
    <p:sldId id="269" r:id="rId18"/>
    <p:sldId id="271" r:id="rId19"/>
    <p:sldId id="272" r:id="rId20"/>
    <p:sldId id="278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12"/>
    <p:restoredTop sz="94844"/>
  </p:normalViewPr>
  <p:slideViewPr>
    <p:cSldViewPr snapToGrid="0" snapToObjects="1">
      <p:cViewPr varScale="1">
        <p:scale>
          <a:sx n="91" d="100"/>
          <a:sy n="91" d="100"/>
        </p:scale>
        <p:origin x="200" y="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A1278-2FD0-554D-ACE4-3B4F7C80DCB8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A851B0-F8C5-4646-A3EB-83962A3149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74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A851B0-F8C5-4646-A3EB-83962A3149A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23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61EBD-82CC-F444-9CC4-E15437B126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2AFB02-B8D9-4646-9716-B8DBEEC84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A54B1-C842-DB43-8C6B-BF423032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2D75-72EA-114D-AB05-E91F949C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1F364-9D49-2446-B4C8-99C73303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3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88098-AF22-ED4D-94A6-A47DD027F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77D7F-40A4-4344-A7C9-C17C667BE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538B4-0027-424F-8C87-4C240BF7E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5C923-B2FC-614D-B548-25E173ED5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A1799-1B76-564A-9F92-67AEAFE05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0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712B4D-D12E-FD4C-BB27-3E64CA720F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E3EFA9-D40B-6049-8A82-96BD723C69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B113F-2DA7-E44D-BD79-1DB5E975F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ED156-D557-1645-A632-2A86F42B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2BCBC-9289-6A4F-8784-EC312E648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8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E7043-CA30-FE47-8FB7-B4331571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50D8D-F0D2-6844-9B60-D82832A37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D3408-47B7-544F-8306-51E1134B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6D05E-980E-F34E-A973-05736FA0D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1B4A5-9578-4647-9C1B-FFBD9ACE3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8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B3E99-F927-EC40-8D71-3783B7629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8CC5D-A10D-9042-A8F6-EFE11A0DF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F73C7-DDBC-B944-ACF4-8F8203A78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6B731-097E-0847-BD84-075715FE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DAEDF-4D80-0F43-8908-2F042CB1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8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5D978-606C-E247-815A-83BBC806C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DC6A1-FABA-BA4E-BDD6-CCCC6376A6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B6154-907B-4442-917C-DDED9BEBDC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5C29EF-767D-744C-A548-B4D68EC2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3061B4-E45F-F64F-A956-55CD79264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64717-7BBA-4245-8046-336C76E6D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14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6F45F-AA4D-DD46-B053-473800062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B2ED6-3980-F444-9C3B-8630FFC1F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B7A9D5-6B71-7A49-A8F9-5ABA50D2B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7D2652-ED2E-654F-9485-B3EA4F7B1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FE873B-0979-8947-8B12-34BBC5ACDA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C00EB1D-CFB8-6748-AB03-F1B315AB5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581566-67D0-C44C-9152-D7B68B5C2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DBC0B-4DEE-A24B-A4C3-64CC582B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9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0AB6C-836E-5044-BE32-F2C94F6E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DA1757-E75E-E641-B399-FB757FE1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F5CA5-914E-604B-90C1-2C71DBF6D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DF689-92BB-7642-BE78-A2988F3E9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2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70D31F-DBB1-2943-AE9E-339652643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D694A-FF11-ED42-84C6-4FC5E465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662A3-60CD-9242-B7B4-D117A3377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8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69298-5CFC-134A-A42A-CD566FE29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4A92-5A83-2C41-B43B-A638B0B6D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1986A8-978C-DC40-BAEB-37C8A9B75A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0C67DC-CF82-524E-BF51-F97D3E8F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9386E-0CE6-2442-BC7F-F168E353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45C666-B786-2849-B437-0F359E2A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2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3D5FD-6C30-AC46-90C7-2FEFD4786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12D790-07C5-194C-880E-F13E28F470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34838-C136-2047-843B-64EDF6B96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28193-911C-0745-9F55-138611E25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CA313-6B38-C441-84A3-1A8AEAEE2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DD761-EB42-DA46-9CAB-AEE8CB96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8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5B78A7-5925-764D-B13D-764752C15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EBEC6-866E-D44D-926B-5D476B356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1A2834-A1E9-8F42-B436-3C17DE3B53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1FA31-5A68-1540-8426-64933D1CC23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9AF92-CCB1-E845-B926-FDD47D62D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E7937-4827-2C4F-AF4B-8CCFBC583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22F8E-36DE-154D-95E6-B36BC7E05B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1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0DC95-71AA-A24C-B811-6B78952A40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Do we need to rethink monitoring?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0CD17D-5FE0-CA48-87A1-097128D81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0478"/>
            <a:ext cx="9144000" cy="8303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Kemal </a:t>
            </a:r>
            <a:r>
              <a:rPr lang="en-US" dirty="0" err="1"/>
              <a:t>Sanjta</a:t>
            </a:r>
            <a:endParaRPr lang="en-US" dirty="0"/>
          </a:p>
          <a:p>
            <a:r>
              <a:rPr lang="en-US" dirty="0" err="1"/>
              <a:t>ThousandEyes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231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71F21-7E9A-2A49-90A2-F1A8F4AD7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automation provided results…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AF450-CD37-1744-A87E-E46EB741F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700" b="1" dirty="0"/>
          </a:p>
          <a:p>
            <a:pPr marL="0" indent="0" algn="ctr">
              <a:buNone/>
            </a:pPr>
            <a:endParaRPr lang="en-US" sz="3700" b="1" dirty="0"/>
          </a:p>
          <a:p>
            <a:pPr marL="0" indent="0" algn="ctr">
              <a:buNone/>
            </a:pPr>
            <a:r>
              <a:rPr lang="en-US" sz="3700" b="1" dirty="0"/>
              <a:t>Are $vendors telling the full truth about performance of the networks? </a:t>
            </a:r>
          </a:p>
        </p:txBody>
      </p:sp>
    </p:spTree>
    <p:extLst>
      <p:ext uri="{BB962C8B-B14F-4D97-AF65-F5344CB8AC3E}">
        <p14:creationId xmlns:p14="http://schemas.microsoft.com/office/powerpoint/2010/main" val="2033987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99862-7D23-3B49-878A-75401E7E6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times have you heard?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08D0B-F8AE-5747-8F69-2C7BCE498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Linecards</a:t>
            </a:r>
            <a:r>
              <a:rPr lang="en-US" dirty="0"/>
              <a:t> rebooting as a result of solar flares? (No root cause analysis)</a:t>
            </a:r>
          </a:p>
          <a:p>
            <a:r>
              <a:rPr lang="en-US" dirty="0"/>
              <a:t>Counters for _exactly that_ issue are not user exposed? </a:t>
            </a:r>
          </a:p>
          <a:p>
            <a:r>
              <a:rPr lang="en-US" dirty="0"/>
              <a:t>Counters exist, but you need to be </a:t>
            </a:r>
            <a:r>
              <a:rPr lang="en-US" dirty="0" err="1"/>
              <a:t>linecard</a:t>
            </a:r>
            <a:r>
              <a:rPr lang="en-US" dirty="0"/>
              <a:t> level wizard to get to them? (involves knowing good piece about architecture and silicon/ASIC type)</a:t>
            </a:r>
          </a:p>
          <a:p>
            <a:r>
              <a:rPr lang="en-US" dirty="0"/>
              <a:t>Backplane was hit with this specifically crafted package that took your fully redundant backplane down?</a:t>
            </a:r>
          </a:p>
          <a:p>
            <a:r>
              <a:rPr lang="en-US" dirty="0"/>
              <a:t>Control plane can not handle it?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9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9BFF2-C2A9-5649-B496-140AC81E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Automation gave us product called…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3190C-E9FA-D449-9774-329D84D3F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0" b="1" dirty="0"/>
              <a:t>VENDOR DISTRUST</a:t>
            </a:r>
          </a:p>
        </p:txBody>
      </p:sp>
    </p:spTree>
    <p:extLst>
      <p:ext uri="{BB962C8B-B14F-4D97-AF65-F5344CB8AC3E}">
        <p14:creationId xmlns:p14="http://schemas.microsoft.com/office/powerpoint/2010/main" val="45379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DFD63-CA2A-A345-A67A-E5453317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5184"/>
            <a:ext cx="10515600" cy="5547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3000" b="1" dirty="0"/>
              <a:t>ACTIVE NETWORK MONITORING</a:t>
            </a:r>
          </a:p>
        </p:txBody>
      </p:sp>
    </p:spTree>
    <p:extLst>
      <p:ext uri="{BB962C8B-B14F-4D97-AF65-F5344CB8AC3E}">
        <p14:creationId xmlns:p14="http://schemas.microsoft.com/office/powerpoint/2010/main" val="245144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2CD74-2269-5340-8711-4EEF8CC0D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with active network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05F3D-849D-E54E-A04A-8DA675F64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828"/>
            <a:ext cx="10515600" cy="41612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4400" b="1" dirty="0"/>
          </a:p>
          <a:p>
            <a:pPr marL="0" indent="0" algn="ctr">
              <a:buNone/>
            </a:pPr>
            <a:r>
              <a:rPr lang="en-US" sz="4400" dirty="0"/>
              <a:t>Large scale/enterprise networks moved to CLOS Fabric Designs</a:t>
            </a:r>
          </a:p>
          <a:p>
            <a:pPr marL="0" indent="0" algn="ctr">
              <a:buNone/>
            </a:pPr>
            <a:r>
              <a:rPr lang="en-US" sz="4400" dirty="0"/>
              <a:t>CLOS Fabric Designs to de-aggregate large chassis, depend on smaller scale devices (limit the “blast radius”)</a:t>
            </a:r>
          </a:p>
          <a:p>
            <a:pPr marL="0" indent="0" algn="ctr">
              <a:buNone/>
            </a:pPr>
            <a:r>
              <a:rPr lang="en-US" sz="4400" dirty="0"/>
              <a:t>Smaller scale devices, in turn, suffer from smaller RIB/FIB sizes and weak Control planes</a:t>
            </a:r>
          </a:p>
          <a:p>
            <a:pPr marL="0" indent="0" algn="ctr">
              <a:buNone/>
            </a:pPr>
            <a:endParaRPr lang="en-US" sz="4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17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84C90-D545-2E47-93B8-E74B2FDD2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 they really smaller scale devices?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C3F7C-5460-3B40-A7D3-3AC55C7E2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Juniper PTX1000</a:t>
            </a:r>
            <a:r>
              <a:rPr lang="en-US" dirty="0"/>
              <a:t>: 24X100GbE, 72X40GbE, 288X10GbE = </a:t>
            </a:r>
            <a:r>
              <a:rPr lang="en-US" b="1" dirty="0"/>
              <a:t>2.88Tbps</a:t>
            </a:r>
          </a:p>
          <a:p>
            <a:pPr marL="0" indent="0">
              <a:buNone/>
            </a:pPr>
            <a:r>
              <a:rPr lang="en-US" b="1" dirty="0"/>
              <a:t>Cisco NCS5000 series</a:t>
            </a:r>
            <a:r>
              <a:rPr lang="en-US" dirty="0"/>
              <a:t>: 32X100GbE, 32X40GbE, 128X25GbE, 128X10GbE = </a:t>
            </a:r>
            <a:r>
              <a:rPr lang="en-US" b="1" dirty="0"/>
              <a:t>3.2Tbps</a:t>
            </a:r>
          </a:p>
          <a:p>
            <a:pPr marL="0" indent="0">
              <a:buNone/>
            </a:pPr>
            <a:r>
              <a:rPr lang="en-US" b="1" dirty="0"/>
              <a:t>Arista 7170 series</a:t>
            </a:r>
            <a:r>
              <a:rPr lang="en-US" dirty="0"/>
              <a:t>: 32X100GbE, 64X50GbE, 32X40GbE, 128X25GbE, 130x10GbE = </a:t>
            </a:r>
            <a:r>
              <a:rPr lang="en-US" b="1" dirty="0"/>
              <a:t>6.4Tbps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Depends on the angle… Better to lose 2.8Tbps – 6.4Tbps capacity compared to fully loaded ASR 9022 taking down 160Tbps</a:t>
            </a:r>
          </a:p>
        </p:txBody>
      </p:sp>
    </p:spTree>
    <p:extLst>
      <p:ext uri="{BB962C8B-B14F-4D97-AF65-F5344CB8AC3E}">
        <p14:creationId xmlns:p14="http://schemas.microsoft.com/office/powerpoint/2010/main" val="216253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F925-907D-BD48-AD13-14CE81528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challenges…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D948A-BFC5-084C-BB7A-61860F852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9429"/>
            <a:ext cx="10515600" cy="41125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/>
              <a:t>Label switched networks (backbone networks) utilizing features like auto-</a:t>
            </a:r>
            <a:r>
              <a:rPr lang="en-US" sz="4400" dirty="0" err="1"/>
              <a:t>bw</a:t>
            </a:r>
            <a:r>
              <a:rPr lang="en-US" sz="4400" dirty="0"/>
              <a:t> are not that straight forward to implement active network monitoring 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03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261E8-1BCE-AA45-8CB7-9F918B94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That implies…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3FC1A-2C4E-E24F-A877-D894DD8C2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3184"/>
            <a:ext cx="10515600" cy="19916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900" b="1" dirty="0"/>
              <a:t>NO 100% </a:t>
            </a:r>
            <a:r>
              <a:rPr lang="en-US" sz="7000" b="1" dirty="0"/>
              <a:t>ACTIVE</a:t>
            </a:r>
            <a:r>
              <a:rPr lang="en-US" sz="6900" b="1" dirty="0"/>
              <a:t> NETWORK MONITORING COVERAGE</a:t>
            </a:r>
          </a:p>
        </p:txBody>
      </p:sp>
    </p:spTree>
    <p:extLst>
      <p:ext uri="{BB962C8B-B14F-4D97-AF65-F5344CB8AC3E}">
        <p14:creationId xmlns:p14="http://schemas.microsoft.com/office/powerpoint/2010/main" val="177856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FB2D5-B571-D145-A0C3-C2B6BC7C8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557" y="2026510"/>
            <a:ext cx="10515600" cy="2298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/>
          </a:p>
          <a:p>
            <a:pPr marL="0" indent="0" algn="ctr">
              <a:buNone/>
            </a:pPr>
            <a:r>
              <a:rPr lang="en-US" sz="6000" b="1" dirty="0"/>
              <a:t>Did we forget about something?</a:t>
            </a:r>
          </a:p>
        </p:txBody>
      </p:sp>
    </p:spTree>
    <p:extLst>
      <p:ext uri="{BB962C8B-B14F-4D97-AF65-F5344CB8AC3E}">
        <p14:creationId xmlns:p14="http://schemas.microsoft.com/office/powerpoint/2010/main" val="77154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D97B38C-E0CD-D045-9051-1F72432F3B9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925507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F138E86-2FC1-C341-8798-838FE1C6919E}"/>
              </a:ext>
            </a:extLst>
          </p:cNvPr>
          <p:cNvSpPr txBox="1"/>
          <p:nvPr/>
        </p:nvSpPr>
        <p:spPr>
          <a:xfrm>
            <a:off x="2049059" y="827315"/>
            <a:ext cx="8093882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0" b="1" dirty="0">
                <a:solidFill>
                  <a:schemeClr val="bg1"/>
                </a:solidFill>
              </a:rPr>
              <a:t>THE </a:t>
            </a:r>
          </a:p>
          <a:p>
            <a:pPr algn="ctr"/>
            <a:r>
              <a:rPr lang="en-US" sz="15000" b="1" dirty="0">
                <a:solidFill>
                  <a:schemeClr val="bg1"/>
                </a:solidFill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3783542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B966-A7B0-D24F-AEA8-23F334092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Nature of the troubleshooting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B6F22-5A0D-0D4A-A604-5AA99A5DF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3707"/>
            <a:ext cx="10515600" cy="36932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5100" b="1" dirty="0"/>
              <a:t>REACTIVE</a:t>
            </a:r>
          </a:p>
          <a:p>
            <a:pPr marL="0" indent="0" algn="ctr">
              <a:buNone/>
            </a:pPr>
            <a:r>
              <a:rPr lang="en-US" b="1" dirty="0"/>
              <a:t>PROACTIVE?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2C267-53F3-6C45-8376-55A767CDA0F3}"/>
              </a:ext>
            </a:extLst>
          </p:cNvPr>
          <p:cNvSpPr txBox="1"/>
          <p:nvPr/>
        </p:nvSpPr>
        <p:spPr>
          <a:xfrm>
            <a:off x="-2866768" y="-19770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993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person standing in front of a store&#13;&#10;&#13;&#10;Description automatically generated">
            <a:extLst>
              <a:ext uri="{FF2B5EF4-FFF2-40B4-BE49-F238E27FC236}">
                <a16:creationId xmlns:a16="http://schemas.microsoft.com/office/drawing/2014/main" id="{59F13CF9-0BC8-9B49-AC65-DA39DB3A13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E019880B-977C-C140-BC94-8FD9EFE2A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The Internet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3BC5336-25BD-AC4D-80AF-8254A5D3D914}"/>
              </a:ext>
            </a:extLst>
          </p:cNvPr>
          <p:cNvSpPr txBox="1">
            <a:spLocks/>
          </p:cNvSpPr>
          <p:nvPr/>
        </p:nvSpPr>
        <p:spPr>
          <a:xfrm>
            <a:off x="838200" y="1959429"/>
            <a:ext cx="10515600" cy="41125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700" b="1" dirty="0">
                <a:solidFill>
                  <a:schemeClr val="bg1"/>
                </a:solidFill>
              </a:rPr>
              <a:t>Packet Loss</a:t>
            </a:r>
          </a:p>
          <a:p>
            <a:pPr marL="0" indent="0" algn="ctr">
              <a:buNone/>
            </a:pPr>
            <a:r>
              <a:rPr lang="en-US" sz="3700" b="1" dirty="0">
                <a:solidFill>
                  <a:schemeClr val="bg1"/>
                </a:solidFill>
              </a:rPr>
              <a:t>Latency</a:t>
            </a:r>
          </a:p>
          <a:p>
            <a:pPr marL="0" indent="0" algn="ctr">
              <a:buNone/>
            </a:pPr>
            <a:r>
              <a:rPr lang="en-US" sz="3700" b="1" dirty="0">
                <a:solidFill>
                  <a:schemeClr val="bg1"/>
                </a:solidFill>
              </a:rPr>
              <a:t>Jitter</a:t>
            </a:r>
          </a:p>
          <a:p>
            <a:pPr marL="0" indent="0" algn="ctr">
              <a:buNone/>
            </a:pPr>
            <a:r>
              <a:rPr lang="en-US" sz="3700" b="1" dirty="0">
                <a:solidFill>
                  <a:schemeClr val="bg1"/>
                </a:solidFill>
              </a:rPr>
              <a:t>BGP advertisements/withdrawals</a:t>
            </a:r>
          </a:p>
          <a:p>
            <a:pPr marL="0" indent="0" algn="ctr">
              <a:buNone/>
            </a:pPr>
            <a:r>
              <a:rPr lang="en-US" sz="3700" b="1" dirty="0">
                <a:solidFill>
                  <a:schemeClr val="bg1"/>
                </a:solidFill>
              </a:rPr>
              <a:t>Prefix hijacks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02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990AD-04AB-9D4A-BF85-AD044E685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more challenges…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E7CB4-B71B-584B-BE05-251E7621F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5000" b="1" dirty="0"/>
              <a:t>SERVICES</a:t>
            </a:r>
          </a:p>
          <a:p>
            <a:pPr marL="0" indent="0" algn="ctr">
              <a:buNone/>
            </a:pPr>
            <a:r>
              <a:rPr lang="en-US" sz="2600" b="1" dirty="0"/>
              <a:t>Don’t be that person that shunts the issue(s) to SREs and says: </a:t>
            </a:r>
          </a:p>
          <a:p>
            <a:pPr marL="0" indent="0" algn="ctr">
              <a:buNone/>
            </a:pPr>
            <a:r>
              <a:rPr lang="en-US" sz="2600" b="1" dirty="0"/>
              <a:t>“Not my problem”</a:t>
            </a:r>
          </a:p>
        </p:txBody>
      </p:sp>
    </p:spTree>
    <p:extLst>
      <p:ext uri="{BB962C8B-B14F-4D97-AF65-F5344CB8AC3E}">
        <p14:creationId xmlns:p14="http://schemas.microsoft.com/office/powerpoint/2010/main" val="201958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F5497-22A3-A544-9DC5-3310D660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91121-8035-FE4D-9422-A3A12FE84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Learn how to code (as your job might depend on it)</a:t>
            </a:r>
          </a:p>
          <a:p>
            <a:r>
              <a:rPr lang="en-US" dirty="0"/>
              <a:t>Utilize research papers on data center and backbone design not to repeat someone else’s mistakes</a:t>
            </a:r>
          </a:p>
          <a:p>
            <a:r>
              <a:rPr lang="en-US" dirty="0"/>
              <a:t>Utilize both active and passive network monitoring regardless of how hard that might be… or just buy off the shelf solution that does it</a:t>
            </a:r>
          </a:p>
          <a:p>
            <a:r>
              <a:rPr lang="en-US" dirty="0"/>
              <a:t>Extend active network monitoring solutions to achieve 100% active network monitoring coverage</a:t>
            </a:r>
          </a:p>
          <a:p>
            <a:r>
              <a:rPr lang="en-US" dirty="0"/>
              <a:t>Monitor performance of your internet paths as life of your packets, and patience of your customers depends on it!</a:t>
            </a:r>
          </a:p>
          <a:p>
            <a:r>
              <a:rPr lang="en-US" dirty="0"/>
              <a:t>Know/Monitor/Alert on your services and don’t play the blame game!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27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9B966-A7B0-D24F-AEA8-23F334092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 life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B6F22-5A0D-0D4A-A604-5AA99A5DF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700" dirty="0"/>
              <a:t>Issue </a:t>
            </a:r>
          </a:p>
          <a:p>
            <a:pPr marL="0" indent="0" algn="ctr">
              <a:buNone/>
            </a:pPr>
            <a:r>
              <a:rPr lang="en-US" sz="3700" dirty="0"/>
              <a:t>Troubleshooting</a:t>
            </a:r>
          </a:p>
          <a:p>
            <a:pPr marL="0" indent="0" algn="ctr">
              <a:buNone/>
            </a:pPr>
            <a:r>
              <a:rPr lang="en-US" sz="3700" dirty="0"/>
              <a:t>Conclusion based on the RCA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2C267-53F3-6C45-8376-55A767CDA0F3}"/>
              </a:ext>
            </a:extLst>
          </p:cNvPr>
          <p:cNvSpPr txBox="1"/>
          <p:nvPr/>
        </p:nvSpPr>
        <p:spPr>
          <a:xfrm>
            <a:off x="-2866768" y="-19770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19812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A63C9-DEE6-414B-9866-4A3CD1B2F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6EE51-56A4-E04A-9C92-A41387278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Ping and traceroute good as starting point, but we realized we need something more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MTR</a:t>
            </a:r>
          </a:p>
          <a:p>
            <a:pPr marL="0" indent="0" algn="ctr">
              <a:buNone/>
            </a:pPr>
            <a:r>
              <a:rPr lang="en-US" sz="4000" dirty="0"/>
              <a:t>Paris traceroute</a:t>
            </a:r>
          </a:p>
          <a:p>
            <a:pPr marL="0" indent="0" algn="ctr">
              <a:buNone/>
            </a:pPr>
            <a:r>
              <a:rPr lang="en-US" sz="4000" dirty="0"/>
              <a:t>Dublin traceroute</a:t>
            </a:r>
          </a:p>
          <a:p>
            <a:pPr marL="0" indent="0" algn="ctr">
              <a:buNone/>
            </a:pPr>
            <a:r>
              <a:rPr lang="en-US" sz="4000" dirty="0"/>
              <a:t>NLNOG RING</a:t>
            </a:r>
          </a:p>
          <a:p>
            <a:pPr marL="0" indent="0" algn="ctr">
              <a:buNone/>
            </a:pPr>
            <a:r>
              <a:rPr lang="en-US" sz="4000" dirty="0"/>
              <a:t>… but we are still reactive and quite possibly late to the party!</a:t>
            </a:r>
          </a:p>
        </p:txBody>
      </p:sp>
    </p:spTree>
    <p:extLst>
      <p:ext uri="{BB962C8B-B14F-4D97-AF65-F5344CB8AC3E}">
        <p14:creationId xmlns:p14="http://schemas.microsoft.com/office/powerpoint/2010/main" val="3092915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6AE1E-A5D8-1549-A74A-873C234E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alerting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F69AD-442E-DB44-A729-59A8504C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700" dirty="0"/>
          </a:p>
          <a:p>
            <a:pPr marL="0" indent="0" algn="ctr">
              <a:buNone/>
            </a:pPr>
            <a:r>
              <a:rPr lang="en-US" sz="3700" dirty="0"/>
              <a:t>Various sources (wrapper for end user reports)</a:t>
            </a:r>
          </a:p>
          <a:p>
            <a:pPr marL="0" indent="0" algn="ctr">
              <a:buNone/>
            </a:pPr>
            <a:r>
              <a:rPr lang="en-US" sz="3700" dirty="0"/>
              <a:t>SYSLOG</a:t>
            </a:r>
          </a:p>
          <a:p>
            <a:pPr marL="0" indent="0" algn="ctr">
              <a:buNone/>
            </a:pPr>
            <a:r>
              <a:rPr lang="en-US" sz="3700" dirty="0"/>
              <a:t>SNMP</a:t>
            </a:r>
          </a:p>
          <a:p>
            <a:pPr marL="0" indent="0" algn="ctr">
              <a:buNone/>
            </a:pPr>
            <a:r>
              <a:rPr lang="en-US" sz="3700" dirty="0"/>
              <a:t>Lately streaming telemetry solutions</a:t>
            </a:r>
          </a:p>
        </p:txBody>
      </p:sp>
    </p:spTree>
    <p:extLst>
      <p:ext uri="{BB962C8B-B14F-4D97-AF65-F5344CB8AC3E}">
        <p14:creationId xmlns:p14="http://schemas.microsoft.com/office/powerpoint/2010/main" val="277330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51EE9-8121-3B4F-90F7-CB97EFD12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9476" y="1220144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700" dirty="0"/>
              <a:t>Now that we have alerts and the tools to troubleshoot the problems… </a:t>
            </a:r>
          </a:p>
          <a:p>
            <a:pPr marL="0" indent="0" algn="ctr">
              <a:buNone/>
            </a:pPr>
            <a:endParaRPr lang="en-US" sz="3700" b="1" dirty="0"/>
          </a:p>
          <a:p>
            <a:pPr marL="0" indent="0" algn="ctr">
              <a:buNone/>
            </a:pPr>
            <a:r>
              <a:rPr lang="en-US" sz="3700" b="1" dirty="0"/>
              <a:t>WHAT IS THE PROBLEM?</a:t>
            </a:r>
          </a:p>
        </p:txBody>
      </p:sp>
    </p:spTree>
    <p:extLst>
      <p:ext uri="{BB962C8B-B14F-4D97-AF65-F5344CB8AC3E}">
        <p14:creationId xmlns:p14="http://schemas.microsoft.com/office/powerpoint/2010/main" val="169532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7600C-215F-D742-9D6C-313FBC5CD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9BF4B-7339-4D45-831E-CB80E19A6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516"/>
            <a:ext cx="10515600" cy="35489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15100" b="1" dirty="0"/>
              <a:t>TIME</a:t>
            </a:r>
          </a:p>
          <a:p>
            <a:pPr marL="0" indent="0" algn="ctr">
              <a:buNone/>
            </a:pPr>
            <a:r>
              <a:rPr lang="en-US" sz="4000" b="1" dirty="0"/>
              <a:t>We are too slow to respond to alerts!</a:t>
            </a:r>
          </a:p>
        </p:txBody>
      </p:sp>
    </p:spTree>
    <p:extLst>
      <p:ext uri="{BB962C8B-B14F-4D97-AF65-F5344CB8AC3E}">
        <p14:creationId xmlns:p14="http://schemas.microsoft.com/office/powerpoint/2010/main" val="289333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14ED-53A5-9B4A-A683-43A0E65F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0981D8-4D7B-624D-80FB-6748A0977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43" y="2627312"/>
            <a:ext cx="11165114" cy="16033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0" b="1" dirty="0"/>
              <a:t>AUTOMATION</a:t>
            </a:r>
          </a:p>
        </p:txBody>
      </p:sp>
    </p:spTree>
    <p:extLst>
      <p:ext uri="{BB962C8B-B14F-4D97-AF65-F5344CB8AC3E}">
        <p14:creationId xmlns:p14="http://schemas.microsoft.com/office/powerpoint/2010/main" val="4189560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E8435-D784-F64A-8F39-6E3CA0D7A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discovered…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368B3-3499-744C-9D36-2C467469DE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700" dirty="0"/>
              <a:t>Python (and countless libraries)</a:t>
            </a:r>
          </a:p>
          <a:p>
            <a:pPr marL="0" indent="0" algn="ctr">
              <a:buNone/>
            </a:pPr>
            <a:r>
              <a:rPr lang="en-US" sz="3700" dirty="0"/>
              <a:t>Go Programming Language  (and its concurrency)</a:t>
            </a:r>
          </a:p>
          <a:p>
            <a:pPr marL="0" indent="0" algn="ctr">
              <a:buNone/>
            </a:pPr>
            <a:r>
              <a:rPr lang="en-US" sz="3700" dirty="0"/>
              <a:t>And few frameworks along the way like Ansible </a:t>
            </a:r>
          </a:p>
        </p:txBody>
      </p:sp>
    </p:spTree>
    <p:extLst>
      <p:ext uri="{BB962C8B-B14F-4D97-AF65-F5344CB8AC3E}">
        <p14:creationId xmlns:p14="http://schemas.microsoft.com/office/powerpoint/2010/main" val="289552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565</Words>
  <Application>Microsoft Macintosh PowerPoint</Application>
  <PresentationFormat>Widescreen</PresentationFormat>
  <Paragraphs>95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Do we need to rethink monitoring?</vt:lpstr>
      <vt:lpstr>Nature of the troubleshooting</vt:lpstr>
      <vt:lpstr>Troubleshooting life cycle</vt:lpstr>
      <vt:lpstr>Troubleshooting tools</vt:lpstr>
      <vt:lpstr>Back to alerting</vt:lpstr>
      <vt:lpstr>PowerPoint Presentation</vt:lpstr>
      <vt:lpstr>What is the problem?</vt:lpstr>
      <vt:lpstr>Improvement?</vt:lpstr>
      <vt:lpstr>We discovered…</vt:lpstr>
      <vt:lpstr>Once automation provided results…</vt:lpstr>
      <vt:lpstr>How many times have you heard?</vt:lpstr>
      <vt:lpstr>Automation gave us product called… </vt:lpstr>
      <vt:lpstr>PowerPoint Presentation</vt:lpstr>
      <vt:lpstr>Challenges with active network monitoring</vt:lpstr>
      <vt:lpstr>Are they really smaller scale devices?</vt:lpstr>
      <vt:lpstr>Some more challenges…</vt:lpstr>
      <vt:lpstr>That implies…</vt:lpstr>
      <vt:lpstr>PowerPoint Presentation</vt:lpstr>
      <vt:lpstr>PowerPoint Presentation</vt:lpstr>
      <vt:lpstr>The Internet</vt:lpstr>
      <vt:lpstr>Some more challenges…</vt:lpstr>
      <vt:lpstr>Solution?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we need to rethink monitoring?</dc:title>
  <dc:creator>Kemal Sanjta</dc:creator>
  <cp:lastModifiedBy>Kemal Sanjta</cp:lastModifiedBy>
  <cp:revision>5</cp:revision>
  <dcterms:created xsi:type="dcterms:W3CDTF">2018-11-28T10:39:38Z</dcterms:created>
  <dcterms:modified xsi:type="dcterms:W3CDTF">2018-11-28T15:50:08Z</dcterms:modified>
</cp:coreProperties>
</file>