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6" r:id="rId4"/>
  </p:sldMasterIdLst>
  <p:notesMasterIdLst>
    <p:notesMasterId r:id="rId15"/>
  </p:notesMasterIdLst>
  <p:handoutMasterIdLst>
    <p:handoutMasterId r:id="rId16"/>
  </p:handoutMasterIdLst>
  <p:sldIdLst>
    <p:sldId id="259" r:id="rId5"/>
    <p:sldId id="276" r:id="rId6"/>
    <p:sldId id="273" r:id="rId7"/>
    <p:sldId id="265" r:id="rId8"/>
    <p:sldId id="266" r:id="rId9"/>
    <p:sldId id="285" r:id="rId10"/>
    <p:sldId id="286" r:id="rId11"/>
    <p:sldId id="280" r:id="rId12"/>
    <p:sldId id="284" r:id="rId13"/>
    <p:sldId id="272" r:id="rId14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93B71F"/>
    <a:srgbClr val="9CB9D4"/>
    <a:srgbClr val="4B0361"/>
    <a:srgbClr val="50096D"/>
    <a:srgbClr val="4A206A"/>
    <a:srgbClr val="FFFFFF"/>
    <a:srgbClr val="5B9BD5"/>
    <a:srgbClr val="CCECFF"/>
    <a:srgbClr val="B5CB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0" d="100"/>
          <a:sy n="70" d="100"/>
        </p:scale>
        <p:origin x="90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6" d="100"/>
          <a:sy n="76" d="100"/>
        </p:scale>
        <p:origin x="272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4" y="1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FABAFA-9D90-4B6C-95A1-503043E46FAB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4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CC7757-6264-420F-9201-02E9A21CB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295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15EB1F-8DE4-48C3-A804-A05846A4049F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D115C9-E24C-4512-AA8B-319BB49F7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62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115C9-E24C-4512-AA8B-319BB49F77B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518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115C9-E24C-4512-AA8B-319BB49F77B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83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115C9-E24C-4512-AA8B-319BB49F77B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374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115C9-E24C-4512-AA8B-319BB49F77B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7043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115C9-E24C-4512-AA8B-319BB49F77B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4598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115C9-E24C-4512-AA8B-319BB49F77B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557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12192000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007889"/>
            <a:ext cx="10363200" cy="1470025"/>
          </a:xfrm>
        </p:spPr>
        <p:txBody>
          <a:bodyPr/>
          <a:lstStyle>
            <a:lvl1pPr algn="ctr">
              <a:defRPr sz="4400" b="1" baseline="0">
                <a:solidFill>
                  <a:schemeClr val="tx2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 baseline="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83CA0-25C8-455B-B7FD-E22BCF047D57}" type="datetime1">
              <a:rPr lang="en-US" smtClean="0"/>
              <a:t>12/4/2018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401CF334-2D5C-4859-84A6-CA7E6E43FA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35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buClr>
                <a:schemeClr val="tx2">
                  <a:lumMod val="50000"/>
                </a:schemeClr>
              </a:buClr>
              <a:defRPr/>
            </a:lvl1pPr>
            <a:lvl2pPr>
              <a:buClr>
                <a:schemeClr val="tx2">
                  <a:lumMod val="50000"/>
                </a:schemeClr>
              </a:buClr>
              <a:defRPr/>
            </a:lvl2pPr>
            <a:lvl3pPr>
              <a:buClr>
                <a:schemeClr val="tx2">
                  <a:lumMod val="50000"/>
                </a:schemeClr>
              </a:buClr>
              <a:defRPr/>
            </a:lvl3pPr>
            <a:lvl4pPr>
              <a:buClr>
                <a:schemeClr val="tx2">
                  <a:lumMod val="50000"/>
                </a:schemeClr>
              </a:buClr>
              <a:defRPr/>
            </a:lvl4pPr>
            <a:lvl5pPr>
              <a:buClr>
                <a:schemeClr val="tx2">
                  <a:lumMod val="50000"/>
                </a:schemeClr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EA400-97DF-403C-8F90-9CB89CF06385}" type="datetime1">
              <a:rPr lang="en-US" smtClean="0"/>
              <a:t>12/4/2018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67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>
            <a:lvl1pPr>
              <a:buClr>
                <a:schemeClr val="tx2">
                  <a:lumMod val="50000"/>
                </a:schemeClr>
              </a:buClr>
              <a:defRPr/>
            </a:lvl1pPr>
            <a:lvl2pPr>
              <a:buClr>
                <a:schemeClr val="tx2">
                  <a:lumMod val="50000"/>
                </a:schemeClr>
              </a:buClr>
              <a:defRPr/>
            </a:lvl2pPr>
            <a:lvl3pPr>
              <a:buClr>
                <a:schemeClr val="tx2">
                  <a:lumMod val="50000"/>
                </a:schemeClr>
              </a:buClr>
              <a:defRPr/>
            </a:lvl3pPr>
            <a:lvl4pPr>
              <a:buClr>
                <a:schemeClr val="tx2">
                  <a:lumMod val="50000"/>
                </a:schemeClr>
              </a:buClr>
              <a:defRPr/>
            </a:lvl4pPr>
            <a:lvl5pPr>
              <a:buClr>
                <a:schemeClr val="tx2">
                  <a:lumMod val="50000"/>
                </a:schemeClr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128C6-8EC1-471E-BE2A-6E965E1DA36E}" type="datetime1">
              <a:rPr lang="en-US" smtClean="0"/>
              <a:t>12/4/2018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3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812800" y="1600200"/>
            <a:ext cx="10566400" cy="4114800"/>
          </a:xfrm>
        </p:spPr>
        <p:txBody>
          <a:bodyPr/>
          <a:lstStyle>
            <a:lvl1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5pPr>
            <a:lvl6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6pPr>
            <a:lvl7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7pPr>
            <a:lvl8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8pPr>
            <a:lvl9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39C57-10A1-4E4B-AE92-E529745D6FA7}" type="datetime1">
              <a:rPr lang="en-US" smtClean="0"/>
              <a:t>12/4/2018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596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4962526"/>
            <a:ext cx="10513484" cy="1362075"/>
          </a:xfrm>
        </p:spPr>
        <p:txBody>
          <a:bodyPr anchor="t"/>
          <a:lstStyle>
            <a:lvl1pPr algn="l">
              <a:defRPr sz="4000" b="1" i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1" y="3462339"/>
            <a:ext cx="10513484" cy="1500187"/>
          </a:xfrm>
        </p:spPr>
        <p:txBody>
          <a:bodyPr anchor="b">
            <a:normAutofit/>
          </a:bodyPr>
          <a:lstStyle>
            <a:lvl1pPr marL="0" indent="0">
              <a:buNone/>
              <a:defRPr sz="2800" baseline="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BDA75-851C-40F4-922D-F8C5041DB040}" type="datetime1">
              <a:rPr lang="en-US" smtClean="0"/>
              <a:t>12/4/2018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57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 hasCustomPrompt="1"/>
          </p:nvPr>
        </p:nvSpPr>
        <p:spPr>
          <a:xfrm>
            <a:off x="812800" y="1600200"/>
            <a:ext cx="4978400" cy="4114800"/>
          </a:xfrm>
        </p:spPr>
        <p:txBody>
          <a:bodyPr/>
          <a:lstStyle>
            <a:lvl1pPr>
              <a:buClr>
                <a:schemeClr val="tx2">
                  <a:lumMod val="50000"/>
                </a:schemeClr>
              </a:buClr>
              <a:defRPr/>
            </a:lvl1pPr>
            <a:lvl2pPr>
              <a:buClr>
                <a:schemeClr val="tx2">
                  <a:lumMod val="50000"/>
                </a:schemeClr>
              </a:buClr>
              <a:defRPr/>
            </a:lvl2pPr>
            <a:lvl3pPr>
              <a:buClr>
                <a:schemeClr val="tx2">
                  <a:lumMod val="50000"/>
                </a:schemeClr>
              </a:buClr>
              <a:defRPr/>
            </a:lvl3pPr>
            <a:lvl4pPr>
              <a:buClr>
                <a:schemeClr val="tx2">
                  <a:lumMod val="50000"/>
                </a:schemeClr>
              </a:buClr>
              <a:defRPr/>
            </a:lvl4pPr>
            <a:lvl5pPr>
              <a:buClr>
                <a:schemeClr val="tx2">
                  <a:lumMod val="50000"/>
                </a:schemeClr>
              </a:buClr>
              <a:defRPr/>
            </a:lvl5pPr>
            <a:lvl6pPr>
              <a:buClr>
                <a:schemeClr val="tx2">
                  <a:lumMod val="50000"/>
                </a:schemeClr>
              </a:buClr>
              <a:buFont typeface="Arial" pitchFamily="34" charset="0"/>
              <a:buChar char="•"/>
              <a:defRPr/>
            </a:lvl6pPr>
            <a:lvl7pPr>
              <a:buClr>
                <a:schemeClr val="tx2">
                  <a:lumMod val="50000"/>
                </a:schemeClr>
              </a:buClr>
              <a:buFont typeface="Arial" pitchFamily="34" charset="0"/>
              <a:buChar char="•"/>
              <a:defRPr/>
            </a:lvl7pPr>
            <a:lvl8pPr>
              <a:buClr>
                <a:schemeClr val="tx2">
                  <a:lumMod val="50000"/>
                </a:schemeClr>
              </a:buClr>
              <a:buFont typeface="Arial" pitchFamily="34" charset="0"/>
              <a:buChar char="•"/>
              <a:defRPr/>
            </a:lvl8pPr>
            <a:lvl9pPr>
              <a:buClr>
                <a:schemeClr val="tx2">
                  <a:lumMod val="50000"/>
                </a:schemeClr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 hasCustomPrompt="1"/>
          </p:nvPr>
        </p:nvSpPr>
        <p:spPr>
          <a:xfrm>
            <a:off x="6400800" y="1600200"/>
            <a:ext cx="4978400" cy="4114800"/>
          </a:xfrm>
        </p:spPr>
        <p:txBody>
          <a:bodyPr/>
          <a:lstStyle>
            <a:lvl1pPr>
              <a:buClr>
                <a:schemeClr val="tx2">
                  <a:lumMod val="50000"/>
                </a:schemeClr>
              </a:buClr>
              <a:defRPr/>
            </a:lvl1pPr>
            <a:lvl2pPr>
              <a:buClr>
                <a:schemeClr val="tx2">
                  <a:lumMod val="50000"/>
                </a:schemeClr>
              </a:buClr>
              <a:defRPr/>
            </a:lvl2pPr>
            <a:lvl3pPr>
              <a:buClr>
                <a:schemeClr val="tx2">
                  <a:lumMod val="50000"/>
                </a:schemeClr>
              </a:buClr>
              <a:defRPr/>
            </a:lvl3pPr>
            <a:lvl4pPr>
              <a:buClr>
                <a:schemeClr val="tx2">
                  <a:lumMod val="50000"/>
                </a:schemeClr>
              </a:buClr>
              <a:defRPr/>
            </a:lvl4pPr>
            <a:lvl5pPr>
              <a:buClr>
                <a:schemeClr val="tx2">
                  <a:lumMod val="50000"/>
                </a:schemeClr>
              </a:buClr>
              <a:defRPr/>
            </a:lvl5pPr>
            <a:lvl6pPr>
              <a:buClr>
                <a:schemeClr val="tx2">
                  <a:lumMod val="50000"/>
                </a:schemeClr>
              </a:buClr>
              <a:defRPr/>
            </a:lvl6pPr>
            <a:lvl7pPr>
              <a:buClr>
                <a:schemeClr val="tx2">
                  <a:lumMod val="50000"/>
                </a:schemeClr>
              </a:buClr>
              <a:defRPr/>
            </a:lvl7pPr>
            <a:lvl8pPr>
              <a:buClr>
                <a:schemeClr val="tx2">
                  <a:lumMod val="50000"/>
                </a:schemeClr>
              </a:buClr>
              <a:defRPr/>
            </a:lvl8pPr>
            <a:lvl9pPr>
              <a:buClr>
                <a:schemeClr val="tx2">
                  <a:lumMod val="50000"/>
                </a:schemeClr>
              </a:buClr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E1AA0-8B5F-4422-A762-F355C1C57454}" type="datetime1">
              <a:rPr lang="en-US" smtClean="0"/>
              <a:t>12/4/2018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1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600200"/>
            <a:ext cx="4978400" cy="574675"/>
          </a:xfrm>
        </p:spPr>
        <p:txBody>
          <a:bodyPr anchor="b">
            <a:noAutofit/>
          </a:bodyPr>
          <a:lstStyle>
            <a:lvl1pPr marL="0" indent="0">
              <a:buNone/>
              <a:defRPr sz="2400" b="0" i="0" baseline="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2800" y="2209800"/>
            <a:ext cx="4978400" cy="3505200"/>
          </a:xfrm>
        </p:spPr>
        <p:txBody>
          <a:bodyPr/>
          <a:lstStyle>
            <a:lvl1pPr>
              <a:buClr>
                <a:schemeClr val="tx2">
                  <a:lumMod val="50000"/>
                </a:schemeClr>
              </a:buClr>
              <a:defRPr sz="1800"/>
            </a:lvl1pPr>
            <a:lvl2pPr>
              <a:buClr>
                <a:schemeClr val="tx2">
                  <a:lumMod val="50000"/>
                </a:schemeClr>
              </a:buClr>
              <a:defRPr sz="1800"/>
            </a:lvl2pPr>
            <a:lvl3pPr>
              <a:buClr>
                <a:schemeClr val="tx2">
                  <a:lumMod val="50000"/>
                </a:schemeClr>
              </a:buClr>
              <a:defRPr sz="1800"/>
            </a:lvl3pPr>
            <a:lvl4pPr>
              <a:buClr>
                <a:schemeClr val="tx2">
                  <a:lumMod val="50000"/>
                </a:schemeClr>
              </a:buClr>
              <a:defRPr sz="1800"/>
            </a:lvl4pPr>
            <a:lvl5pPr>
              <a:buClr>
                <a:schemeClr val="tx2">
                  <a:lumMod val="50000"/>
                </a:schemeClr>
              </a:buClr>
              <a:defRPr sz="1800"/>
            </a:lvl5pPr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1600200"/>
            <a:ext cx="4978400" cy="574675"/>
          </a:xfrm>
        </p:spPr>
        <p:txBody>
          <a:bodyPr anchor="b">
            <a:noAutofit/>
          </a:bodyPr>
          <a:lstStyle>
            <a:lvl1pPr marL="0" indent="0">
              <a:buNone/>
              <a:defRPr sz="2400" b="0" i="0" baseline="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400800" y="2209800"/>
            <a:ext cx="4978400" cy="3505200"/>
          </a:xfrm>
        </p:spPr>
        <p:txBody>
          <a:bodyPr/>
          <a:lstStyle>
            <a:lvl1pPr>
              <a:buClr>
                <a:schemeClr val="tx2">
                  <a:lumMod val="50000"/>
                </a:schemeClr>
              </a:buClr>
              <a:defRPr sz="1800"/>
            </a:lvl1pPr>
            <a:lvl2pPr>
              <a:buClr>
                <a:schemeClr val="tx2">
                  <a:lumMod val="50000"/>
                </a:schemeClr>
              </a:buClr>
              <a:defRPr sz="1800"/>
            </a:lvl2pPr>
            <a:lvl3pPr>
              <a:buClr>
                <a:schemeClr val="tx2">
                  <a:lumMod val="50000"/>
                </a:schemeClr>
              </a:buClr>
              <a:defRPr sz="1800"/>
            </a:lvl3pPr>
            <a:lvl4pPr>
              <a:buClr>
                <a:schemeClr val="tx2">
                  <a:lumMod val="50000"/>
                </a:schemeClr>
              </a:buClr>
              <a:defRPr sz="1800"/>
            </a:lvl4pPr>
            <a:lvl5pPr>
              <a:buClr>
                <a:schemeClr val="tx2">
                  <a:lumMod val="50000"/>
                </a:schemeClr>
              </a:buClr>
              <a:defRPr sz="1800"/>
            </a:lvl5pPr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0101D-DFEB-4040-A6A8-113602CABB95}" type="datetime1">
              <a:rPr lang="en-US" smtClean="0"/>
              <a:t>12/4/2018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74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C4EED-25EA-447B-BFC8-6FE97773C010}" type="datetime1">
              <a:rPr lang="en-US" smtClean="0"/>
              <a:t>12/4/2018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30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C4E19-5C6E-4C6F-BAC1-6F58B3671DD6}" type="datetime1">
              <a:rPr lang="en-US" smtClean="0"/>
              <a:t>12/4/2018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43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1447800"/>
            <a:ext cx="3962400" cy="1097280"/>
          </a:xfrm>
        </p:spPr>
        <p:txBody>
          <a:bodyPr anchor="b"/>
          <a:lstStyle>
            <a:lvl1pPr algn="l">
              <a:defRPr sz="2600" b="1" i="0" cap="none" baseline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5283200" y="1447800"/>
            <a:ext cx="6197600" cy="4267200"/>
          </a:xfrm>
        </p:spPr>
        <p:txBody>
          <a:bodyPr/>
          <a:lstStyle>
            <a:lvl1pPr>
              <a:buClr>
                <a:schemeClr val="tx2">
                  <a:lumMod val="50000"/>
                </a:schemeClr>
              </a:buClr>
              <a:defRPr/>
            </a:lvl1pPr>
            <a:lvl2pPr>
              <a:buClr>
                <a:schemeClr val="tx2">
                  <a:lumMod val="50000"/>
                </a:schemeClr>
              </a:buClr>
              <a:defRPr/>
            </a:lvl2pPr>
            <a:lvl3pPr>
              <a:buClr>
                <a:schemeClr val="tx2">
                  <a:lumMod val="50000"/>
                </a:schemeClr>
              </a:buClr>
              <a:defRPr/>
            </a:lvl3pPr>
            <a:lvl4pPr>
              <a:buClr>
                <a:schemeClr val="tx2">
                  <a:lumMod val="50000"/>
                </a:schemeClr>
              </a:buClr>
              <a:defRPr/>
            </a:lvl4pPr>
            <a:lvl5pPr>
              <a:buClr>
                <a:schemeClr val="tx2">
                  <a:lumMod val="50000"/>
                </a:schemeClr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6864" y="2547892"/>
            <a:ext cx="39624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50F3B-5303-4FC5-A11B-DC62687B20D0}" type="datetime1">
              <a:rPr lang="en-US" smtClean="0"/>
              <a:t>12/4/2018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80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447800"/>
            <a:ext cx="3962400" cy="1097280"/>
          </a:xfrm>
        </p:spPr>
        <p:txBody>
          <a:bodyPr anchor="b"/>
          <a:lstStyle>
            <a:lvl1pPr algn="l">
              <a:defRPr sz="2600" b="1" i="0" cap="none" baseline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9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6301232" y="1539240"/>
            <a:ext cx="4431538" cy="327279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547891"/>
            <a:ext cx="39624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F381C-497A-45AF-8622-0361F43643D5}" type="datetime1">
              <a:rPr lang="en-US" smtClean="0"/>
              <a:t>12/4/2018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83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3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5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600201"/>
            <a:ext cx="10566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8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spc="60" baseline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0" y="6356351"/>
            <a:ext cx="203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strike="noStrike" spc="60" baseline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BBB31E4C-E5AE-4251-97BD-9FDCBE56B70F}" type="datetime1">
              <a:rPr lang="en-US" smtClean="0"/>
              <a:t>12/4/2018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58400" y="6356351"/>
            <a:ext cx="132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 baseline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697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 cap="all" spc="50" baseline="0">
          <a:solidFill>
            <a:schemeClr val="tx2">
              <a:lumMod val="50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1"/>
        </a:buClr>
        <a:buFont typeface="Arial" pitchFamily="34" charset="0"/>
        <a:buChar char="•"/>
        <a:defRPr sz="2000" kern="1200" spc="30" baseline="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1"/>
        </a:buClr>
        <a:buFont typeface="Arial" pitchFamily="34" charset="0"/>
        <a:buChar char="•"/>
        <a:defRPr sz="2000" kern="1200" spc="30" baseline="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>
            <a:lumMod val="50000"/>
          </a:schemeClr>
        </a:buClr>
        <a:buFont typeface="Arial" pitchFamily="34" charset="0"/>
        <a:buChar char="•"/>
        <a:defRPr sz="2000" kern="1200" spc="30" baseline="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1"/>
        </a:buClr>
        <a:buFont typeface="Arial" pitchFamily="34" charset="0"/>
        <a:buChar char="•"/>
        <a:defRPr sz="2000" kern="1200" spc="30" baseline="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1"/>
        </a:buClr>
        <a:buFont typeface="Arial" pitchFamily="34" charset="0"/>
        <a:buChar char="•"/>
        <a:defRPr sz="2000" kern="1200" spc="30" baseline="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>
            <a:lumMod val="50000"/>
          </a:schemeClr>
        </a:buClr>
        <a:buFont typeface="Arial" pitchFamily="34" charset="0"/>
        <a:buChar char="•"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>
            <a:lumMod val="50000"/>
          </a:schemeClr>
        </a:buClr>
        <a:buFont typeface="Arial" pitchFamily="34" charset="0"/>
        <a:buChar char="•"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>
            <a:lumMod val="50000"/>
          </a:schemeClr>
        </a:buClr>
        <a:buFont typeface="Arial" pitchFamily="34" charset="0"/>
        <a:buChar char="•"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>
            <a:lumMod val="50000"/>
          </a:schemeClr>
        </a:buClr>
        <a:buFont typeface="Arial" pitchFamily="34" charset="0"/>
        <a:buChar char="•"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hyperlink" Target="http://fit.ie/techapprenticeships/" TargetMode="External"/><Relationship Id="rId7" Type="http://schemas.openxmlformats.org/officeDocument/2006/relationships/image" Target="../media/image21.png"/><Relationship Id="rId2" Type="http://schemas.openxmlformats.org/officeDocument/2006/relationships/hyperlink" Target="mailto:info@fit.ie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>
                <a:tint val="96000"/>
                <a:shade val="100000"/>
                <a:alpha val="100000"/>
                <a:satMod val="180000"/>
              </a:schemeClr>
            </a:gs>
            <a:gs pos="100000">
              <a:schemeClr val="accent1">
                <a:alpha val="44000"/>
                <a:lumMod val="56000"/>
                <a:lumOff val="44000"/>
              </a:schemeClr>
            </a:gs>
            <a:gs pos="100000">
              <a:schemeClr val="bg2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6604" y="364262"/>
            <a:ext cx="10363200" cy="1470025"/>
          </a:xfrm>
        </p:spPr>
        <p:txBody>
          <a:bodyPr/>
          <a:lstStyle/>
          <a:p>
            <a:r>
              <a:rPr lang="en-US" sz="3200" u="sng" dirty="0">
                <a:solidFill>
                  <a:schemeClr val="tx2">
                    <a:lumMod val="75000"/>
                  </a:schemeClr>
                </a:solidFill>
              </a:rPr>
              <a:t>ICT ASSOCIATE PROFESSIONAL </a:t>
            </a:r>
            <a:br>
              <a:rPr lang="en-US" dirty="0">
                <a:solidFill>
                  <a:schemeClr val="tx2">
                    <a:lumMod val="75000"/>
                  </a:schemeClr>
                </a:solidFill>
              </a:rPr>
            </a:br>
            <a:br>
              <a:rPr lang="en-US" sz="1800" dirty="0">
                <a:solidFill>
                  <a:schemeClr val="tx2">
                    <a:lumMod val="75000"/>
                  </a:schemeClr>
                </a:solidFill>
              </a:rPr>
            </a:br>
            <a:endParaRPr lang="en-US" sz="3200" cap="non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7478" y="5315338"/>
            <a:ext cx="8534400" cy="576503"/>
          </a:xfrm>
        </p:spPr>
        <p:txBody>
          <a:bodyPr/>
          <a:lstStyle/>
          <a:p>
            <a:r>
              <a:rPr lang="en-US" i="1" spc="3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building the tech talent pipeline…..</a:t>
            </a:r>
            <a:endParaRPr lang="en-US" sz="1800" i="1" spc="3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4" name="Picture 3" descr="PP-Strip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807739" y="2788133"/>
            <a:ext cx="6877606" cy="1262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73" y="694004"/>
            <a:ext cx="666913" cy="53340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2" t="52532" r="57980" b="29484"/>
          <a:stretch/>
        </p:blipFill>
        <p:spPr bwMode="auto">
          <a:xfrm>
            <a:off x="30416" y="6108898"/>
            <a:ext cx="4704819" cy="7699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6"/>
          <a:srcRect l="39736" t="82553" r="50577" b="11608"/>
          <a:stretch/>
        </p:blipFill>
        <p:spPr bwMode="auto">
          <a:xfrm>
            <a:off x="9809338" y="6463640"/>
            <a:ext cx="597842" cy="2530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/>
          <p:cNvPicPr/>
          <p:nvPr/>
        </p:nvPicPr>
        <p:blipFill rotWithShape="1">
          <a:blip r:embed="rId6"/>
          <a:srcRect l="59601" t="81823" r="30712" b="10191"/>
          <a:stretch/>
        </p:blipFill>
        <p:spPr bwMode="auto">
          <a:xfrm>
            <a:off x="8821556" y="6459016"/>
            <a:ext cx="761913" cy="2719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/>
          <p:cNvPicPr/>
          <p:nvPr/>
        </p:nvPicPr>
        <p:blipFill rotWithShape="1">
          <a:blip r:embed="rId7"/>
          <a:srcRect l="29465" t="12226" r="61610" b="77663"/>
          <a:stretch/>
        </p:blipFill>
        <p:spPr bwMode="auto">
          <a:xfrm>
            <a:off x="11410336" y="6449092"/>
            <a:ext cx="536130" cy="2239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2" descr="SOLAS 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6141" y="6459016"/>
            <a:ext cx="558326" cy="2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057B91-7EFC-4BFB-A96A-B3256A1A68C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0637" t="16038" r="20896" b="16037"/>
          <a:stretch/>
        </p:blipFill>
        <p:spPr>
          <a:xfrm>
            <a:off x="1846054" y="1397479"/>
            <a:ext cx="9255824" cy="362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44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>
                <a:tint val="96000"/>
                <a:shade val="100000"/>
                <a:alpha val="100000"/>
                <a:satMod val="180000"/>
              </a:schemeClr>
            </a:gs>
            <a:gs pos="100000">
              <a:schemeClr val="accent1">
                <a:alpha val="44000"/>
                <a:lumMod val="56000"/>
                <a:lumOff val="44000"/>
              </a:schemeClr>
            </a:gs>
            <a:gs pos="100000">
              <a:schemeClr val="bg2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486795493"/>
              </p:ext>
            </p:extLst>
          </p:nvPr>
        </p:nvGraphicFramePr>
        <p:xfrm>
          <a:off x="5498365" y="5164261"/>
          <a:ext cx="6619335" cy="16437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63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63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00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65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7681">
                <a:tc gridSpan="4">
                  <a:txBody>
                    <a:bodyPr/>
                    <a:lstStyle/>
                    <a:p>
                      <a:r>
                        <a:rPr lang="en-GB" dirty="0"/>
                        <a:t>Further Information: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1470">
                <a:tc>
                  <a:txBody>
                    <a:bodyPr/>
                    <a:lstStyle/>
                    <a:p>
                      <a:r>
                        <a:rPr lang="en-GB" sz="1200" dirty="0"/>
                        <a:t>FIT Ltd.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fr-FR" sz="1200" b="0" i="0" dirty="0">
                          <a:solidFill>
                            <a:schemeClr val="tx1"/>
                          </a:solidFill>
                          <a:effectLst/>
                          <a:latin typeface="open_sanslight"/>
                        </a:rPr>
                        <a:t>Phone: +353 1 8825570</a:t>
                      </a:r>
                      <a:br>
                        <a:rPr lang="fr-FR" sz="1200" dirty="0">
                          <a:solidFill>
                            <a:schemeClr val="tx1"/>
                          </a:solidFill>
                        </a:rPr>
                      </a:br>
                      <a:r>
                        <a:rPr lang="fr-FR" sz="1200" b="0" i="0" dirty="0">
                          <a:solidFill>
                            <a:schemeClr val="tx1"/>
                          </a:solidFill>
                          <a:effectLst/>
                          <a:latin typeface="open_sanslight"/>
                        </a:rPr>
                        <a:t>Email: </a:t>
                      </a:r>
                      <a:r>
                        <a:rPr lang="fr-F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pen_sanslight"/>
                          <a:hlinkClick r:id="rId2" tooltip="Email fit.ie"/>
                        </a:rPr>
                        <a:t>info@fit.ie</a:t>
                      </a:r>
                      <a:r>
                        <a:rPr lang="fr-F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pen_sanslight"/>
                        </a:rPr>
                        <a:t>    Web: </a:t>
                      </a:r>
                      <a:r>
                        <a:rPr lang="fr-F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pen_sanslight"/>
                          <a:hlinkClick r:id="rId3"/>
                        </a:rPr>
                        <a:t>http://fit.ie/techapprenticeships/</a:t>
                      </a:r>
                      <a:r>
                        <a:rPr lang="fr-F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open_sanslight"/>
                        </a:rPr>
                        <a:t> 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7424">
                <a:tc>
                  <a:txBody>
                    <a:bodyPr/>
                    <a:lstStyle/>
                    <a:p>
                      <a:r>
                        <a:rPr lang="en-GB" sz="1200" u="sng" dirty="0"/>
                        <a:t>Apprenticeship Programme Director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George Ryan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georgeryan@fit.ie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0862449536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7424">
                <a:tc>
                  <a:txBody>
                    <a:bodyPr/>
                    <a:lstStyle/>
                    <a:p>
                      <a:r>
                        <a:rPr lang="en-GB" sz="1200" u="sng" dirty="0"/>
                        <a:t>Operations</a:t>
                      </a:r>
                      <a:r>
                        <a:rPr lang="en-GB" sz="1200" u="sng" baseline="0" dirty="0"/>
                        <a:t> Manager </a:t>
                      </a:r>
                      <a:endParaRPr lang="en-GB" sz="120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Edel Hesnan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edelhesnan</a:t>
                      </a:r>
                      <a:r>
                        <a:rPr lang="en-GB" sz="1200" baseline="0" dirty="0"/>
                        <a:t>@fit.ie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0860276903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8" name="Group 17">
            <a:extLst>
              <a:ext uri="{FF2B5EF4-FFF2-40B4-BE49-F238E27FC236}">
                <a16:creationId xmlns:a16="http://schemas.microsoft.com/office/drawing/2014/main" id="{A663C596-CE84-4628-AAAC-8899BFB47A18}"/>
              </a:ext>
            </a:extLst>
          </p:cNvPr>
          <p:cNvGrpSpPr/>
          <p:nvPr/>
        </p:nvGrpSpPr>
        <p:grpSpPr>
          <a:xfrm>
            <a:off x="282349" y="1762351"/>
            <a:ext cx="6910754" cy="4094655"/>
            <a:chOff x="0" y="2531307"/>
            <a:chExt cx="6910754" cy="409465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CB98B45-80D3-4AE7-ADC2-61CBE0E623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8633" t="11031" r="27971" b="4274"/>
            <a:stretch/>
          </p:blipFill>
          <p:spPr>
            <a:xfrm>
              <a:off x="0" y="2531307"/>
              <a:ext cx="2551388" cy="272977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F150B5A-2F98-4F0F-B7CF-09D72C3B13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6651" t="11007" r="29757" b="46127"/>
            <a:stretch/>
          </p:blipFill>
          <p:spPr>
            <a:xfrm>
              <a:off x="0" y="5261077"/>
              <a:ext cx="2551388" cy="136488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CCCCD12-0468-467C-937C-E9162603EC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7571" t="12012" r="29528" b="5807"/>
            <a:stretch/>
          </p:blipFill>
          <p:spPr>
            <a:xfrm>
              <a:off x="2551388" y="2551912"/>
              <a:ext cx="2551388" cy="26885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8119D71-FE75-4C8D-A6D0-B51A7B7D8E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8582" t="51709" r="30337" b="6923"/>
            <a:stretch/>
          </p:blipFill>
          <p:spPr>
            <a:xfrm>
              <a:off x="2549925" y="5240472"/>
              <a:ext cx="2554314" cy="138549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65A6F4D-D3AA-46BD-B610-A4C597DAF6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7925" t="9833" r="39665" b="50558"/>
            <a:stretch/>
          </p:blipFill>
          <p:spPr>
            <a:xfrm>
              <a:off x="5101313" y="2551913"/>
              <a:ext cx="1809441" cy="138938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7CF666C-C988-47A1-AB77-758354951A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38942" t="14445" r="52332" b="47265"/>
            <a:stretch/>
          </p:blipFill>
          <p:spPr>
            <a:xfrm>
              <a:off x="5101312" y="3911112"/>
              <a:ext cx="842287" cy="138938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2894BC1-0310-47EC-9CE8-E5989D8EC9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60865" t="46238" r="30337" b="15448"/>
            <a:stretch/>
          </p:blipFill>
          <p:spPr>
            <a:xfrm>
              <a:off x="5943599" y="3933780"/>
              <a:ext cx="967155" cy="1366713"/>
            </a:xfrm>
            <a:prstGeom prst="rect">
              <a:avLst/>
            </a:prstGeom>
          </p:spPr>
        </p:pic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A0935B1B-CE44-4E13-99A8-1DDBF4027B16}"/>
              </a:ext>
            </a:extLst>
          </p:cNvPr>
          <p:cNvSpPr/>
          <p:nvPr/>
        </p:nvSpPr>
        <p:spPr>
          <a:xfrm>
            <a:off x="282349" y="805284"/>
            <a:ext cx="47949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u="sng" spc="5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FIT Board of Directors:</a:t>
            </a:r>
            <a:endParaRPr lang="en-IE" sz="3200" b="1" u="sng" spc="50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A72860C-BE16-4C69-870A-168869A0765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5831" t="15702" r="35948" b="64936"/>
          <a:stretch/>
        </p:blipFill>
        <p:spPr>
          <a:xfrm>
            <a:off x="9064965" y="1874675"/>
            <a:ext cx="2551388" cy="253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8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>
                <a:tint val="96000"/>
                <a:shade val="100000"/>
                <a:alpha val="100000"/>
                <a:satMod val="180000"/>
              </a:schemeClr>
            </a:gs>
            <a:gs pos="100000">
              <a:schemeClr val="accent1">
                <a:alpha val="44000"/>
                <a:lumMod val="56000"/>
                <a:lumOff val="44000"/>
              </a:schemeClr>
            </a:gs>
            <a:gs pos="100000">
              <a:schemeClr val="bg2">
                <a:tint val="100000"/>
                <a:shade val="65000"/>
                <a:alpha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22534" y="112135"/>
            <a:ext cx="10566400" cy="923097"/>
          </a:xfrm>
        </p:spPr>
        <p:txBody>
          <a:bodyPr/>
          <a:lstStyle/>
          <a:p>
            <a:r>
              <a:rPr lang="en-US" sz="3200" u="sng" cap="none" dirty="0">
                <a:solidFill>
                  <a:schemeClr val="accent1">
                    <a:lumMod val="50000"/>
                  </a:schemeClr>
                </a:solidFill>
              </a:rPr>
              <a:t>Overview of modern Apprenticeships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498416" y="1192885"/>
            <a:ext cx="11388784" cy="5163466"/>
          </a:xfrm>
          <a:solidFill>
            <a:srgbClr val="FFFFFF">
              <a:alpha val="25098"/>
            </a:srgbClr>
          </a:solidFill>
        </p:spPr>
        <p:txBody>
          <a:bodyPr>
            <a:normAutofit/>
          </a:bodyPr>
          <a:lstStyle/>
          <a:p>
            <a:pPr>
              <a:buClr>
                <a:schemeClr val="accent1">
                  <a:lumMod val="75000"/>
                </a:schemeClr>
              </a:buClr>
            </a:pPr>
            <a:r>
              <a:rPr lang="en-IE" sz="1600" dirty="0">
                <a:solidFill>
                  <a:schemeClr val="accent1">
                    <a:lumMod val="75000"/>
                  </a:schemeClr>
                </a:solidFill>
              </a:rPr>
              <a:t>Apprenticeship is a programme of education and training which combines work place application with off the job training in a educational college / centre.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endParaRPr lang="en-IE" sz="6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The Tech Apprenticeships are two-year programmes designed for Leaving Cert. students (18+) and adult learners wishing to pursue careers in the tech sector.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endParaRPr lang="en-US" sz="6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Apprentices are employed by approved employers while on the Apprenticeship programme – salary guide Yr1 €260 - €290 p.w. /  Yr2 €340 - €385 p.w.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endParaRPr lang="en-US" sz="6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spcAft>
                <a:spcPts val="0"/>
              </a:spcAft>
              <a:buClr>
                <a:schemeClr val="accent1">
                  <a:lumMod val="75000"/>
                </a:schemeClr>
              </a:buClr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National training delivery in partnership </a:t>
            </a:r>
          </a:p>
          <a:p>
            <a:pPr marL="0" indent="0">
              <a:spcAft>
                <a:spcPts val="0"/>
              </a:spcAft>
              <a:buClr>
                <a:schemeClr val="accent1">
                  <a:lumMod val="75000"/>
                </a:schemeClr>
              </a:buClr>
              <a:buNone/>
              <a:tabLst>
                <a:tab pos="361950" algn="l"/>
              </a:tabLst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	with 16 regional ETBs.</a:t>
            </a:r>
          </a:p>
          <a:p>
            <a:pPr>
              <a:spcAft>
                <a:spcPts val="0"/>
              </a:spcAft>
              <a:buClr>
                <a:schemeClr val="accent1">
                  <a:lumMod val="75000"/>
                </a:schemeClr>
              </a:buClr>
              <a:tabLst>
                <a:tab pos="361950" algn="l"/>
              </a:tabLst>
            </a:pPr>
            <a:endParaRPr lang="en-US" sz="105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spcAft>
                <a:spcPts val="0"/>
              </a:spcAft>
              <a:buClr>
                <a:schemeClr val="accent1">
                  <a:lumMod val="75000"/>
                </a:schemeClr>
              </a:buClr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FIT is responsible for the governance </a:t>
            </a:r>
          </a:p>
          <a:p>
            <a:pPr marL="0" indent="0">
              <a:spcAft>
                <a:spcPts val="0"/>
              </a:spcAft>
              <a:buClr>
                <a:schemeClr val="accent1">
                  <a:lumMod val="75000"/>
                </a:schemeClr>
              </a:buClr>
              <a:buNone/>
              <a:tabLst>
                <a:tab pos="361950" algn="l"/>
              </a:tabLst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	&amp; operational management as national </a:t>
            </a:r>
          </a:p>
          <a:p>
            <a:pPr marL="0" indent="0">
              <a:spcAft>
                <a:spcPts val="0"/>
              </a:spcAft>
              <a:buClr>
                <a:schemeClr val="accent1">
                  <a:lumMod val="75000"/>
                </a:schemeClr>
              </a:buClr>
              <a:buNone/>
              <a:tabLst>
                <a:tab pos="361950" algn="l"/>
              </a:tabLst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	Coordinating Provider for Tech </a:t>
            </a:r>
          </a:p>
          <a:p>
            <a:pPr marL="0" indent="0">
              <a:spcAft>
                <a:spcPts val="0"/>
              </a:spcAft>
              <a:buClr>
                <a:schemeClr val="accent1">
                  <a:lumMod val="75000"/>
                </a:schemeClr>
              </a:buClr>
              <a:buNone/>
              <a:tabLst>
                <a:tab pos="361950" algn="l"/>
              </a:tabLst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	Apprenticeships (NQF Level 6).</a:t>
            </a:r>
          </a:p>
          <a:p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EBCBA6-01D7-424A-B46B-25ADF310DBA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268" y="3446873"/>
            <a:ext cx="7045079" cy="27518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5301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>
                <a:tint val="96000"/>
                <a:shade val="100000"/>
                <a:alpha val="100000"/>
                <a:satMod val="180000"/>
              </a:schemeClr>
            </a:gs>
            <a:gs pos="100000">
              <a:schemeClr val="accent1">
                <a:alpha val="44000"/>
                <a:lumMod val="56000"/>
                <a:lumOff val="44000"/>
              </a:schemeClr>
            </a:gs>
            <a:gs pos="100000">
              <a:schemeClr val="bg2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88520" y="3096882"/>
            <a:ext cx="310551" cy="861813"/>
          </a:xfrm>
        </p:spPr>
        <p:txBody>
          <a:bodyPr anchor="ctr"/>
          <a:lstStyle/>
          <a:p>
            <a:r>
              <a:rPr lang="en-IN" sz="1400" cap="none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gravers MT" panose="02090707080505020304" pitchFamily="18" charset="0"/>
              </a:rPr>
              <a:t>Tech</a:t>
            </a:r>
            <a:br>
              <a:rPr lang="en-IN" sz="1400" cap="none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gravers MT" panose="02090707080505020304" pitchFamily="18" charset="0"/>
              </a:rPr>
            </a:br>
            <a:r>
              <a:rPr lang="en-IN" sz="1400" cap="none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gravers MT" panose="02090707080505020304" pitchFamily="18" charset="0"/>
              </a:rPr>
              <a:t> Apprenticeship</a:t>
            </a:r>
            <a:br>
              <a:rPr lang="en-IN" sz="1400" cap="none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gravers MT" panose="02090707080505020304" pitchFamily="18" charset="0"/>
              </a:rPr>
            </a:br>
            <a:r>
              <a:rPr lang="en-IN" sz="1400" cap="none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gravers MT" panose="02090707080505020304" pitchFamily="18" charset="0"/>
              </a:rPr>
              <a:t> Structure</a:t>
            </a:r>
            <a:endParaRPr lang="en-US" sz="1400" cap="none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ngravers MT" panose="02090707080505020304" pitchFamily="18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3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8B2F73-136B-40F8-A810-A25CB78225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448" t="38225" r="13962" b="12021"/>
          <a:stretch/>
        </p:blipFill>
        <p:spPr>
          <a:xfrm>
            <a:off x="3243531" y="2336624"/>
            <a:ext cx="8853677" cy="21011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C0EB5F-9067-4208-90D2-99EAEED298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448" t="35661" r="13396" b="10895"/>
          <a:stretch/>
        </p:blipFill>
        <p:spPr>
          <a:xfrm>
            <a:off x="3243531" y="133232"/>
            <a:ext cx="8853677" cy="21011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562D67-491D-4050-91A3-93C80D4F50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495" t="20231" r="21534" b="13187"/>
          <a:stretch/>
        </p:blipFill>
        <p:spPr>
          <a:xfrm>
            <a:off x="3243531" y="4620331"/>
            <a:ext cx="8853677" cy="2101145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8D592D81-0750-4C7B-9198-D2E4EF4AE97D}"/>
              </a:ext>
            </a:extLst>
          </p:cNvPr>
          <p:cNvGrpSpPr/>
          <p:nvPr/>
        </p:nvGrpSpPr>
        <p:grpSpPr>
          <a:xfrm>
            <a:off x="1617427" y="4875106"/>
            <a:ext cx="1422402" cy="1663807"/>
            <a:chOff x="965794" y="3501900"/>
            <a:chExt cx="1422402" cy="1663807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34F731DC-14A3-420A-881F-C22E22B392D0}"/>
                </a:ext>
              </a:extLst>
            </p:cNvPr>
            <p:cNvPicPr/>
            <p:nvPr/>
          </p:nvPicPr>
          <p:blipFill rotWithShape="1">
            <a:blip r:embed="rId6"/>
            <a:srcRect l="34770" t="67356" r="54946" b="8694"/>
            <a:stretch/>
          </p:blipFill>
          <p:spPr bwMode="auto">
            <a:xfrm>
              <a:off x="965794" y="3501900"/>
              <a:ext cx="1422402" cy="166380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7778BFCC-F582-4209-8EB0-D37FA4416EB0}"/>
                </a:ext>
              </a:extLst>
            </p:cNvPr>
            <p:cNvSpPr txBox="1"/>
            <p:nvPr/>
          </p:nvSpPr>
          <p:spPr>
            <a:xfrm>
              <a:off x="1016414" y="4669263"/>
              <a:ext cx="1321162" cy="2616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txBody>
            <a:bodyPr wrap="square" rtlCol="0" anchor="ctr" anchorCtr="1">
              <a:spAutoFit/>
            </a:bodyPr>
            <a:lstStyle/>
            <a:p>
              <a:r>
                <a:rPr lang="en-GB" sz="1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Cyber Security </a:t>
              </a:r>
            </a:p>
          </p:txBody>
        </p:sp>
      </p:grpSp>
      <p:pic>
        <p:nvPicPr>
          <p:cNvPr id="76" name="Picture 75">
            <a:extLst>
              <a:ext uri="{FF2B5EF4-FFF2-40B4-BE49-F238E27FC236}">
                <a16:creationId xmlns:a16="http://schemas.microsoft.com/office/drawing/2014/main" id="{51A8B1A4-5BD5-4174-A3F9-C44569183335}"/>
              </a:ext>
            </a:extLst>
          </p:cNvPr>
          <p:cNvPicPr/>
          <p:nvPr/>
        </p:nvPicPr>
        <p:blipFill rotWithShape="1">
          <a:blip r:embed="rId6"/>
          <a:srcRect l="47057" t="67826" r="42661" b="8224"/>
          <a:stretch/>
        </p:blipFill>
        <p:spPr bwMode="auto">
          <a:xfrm>
            <a:off x="1668047" y="442262"/>
            <a:ext cx="1422399" cy="16638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799A58A5-F46D-4134-85B4-FF733834A584}"/>
              </a:ext>
            </a:extLst>
          </p:cNvPr>
          <p:cNvPicPr/>
          <p:nvPr/>
        </p:nvPicPr>
        <p:blipFill rotWithShape="1">
          <a:blip r:embed="rId6"/>
          <a:srcRect l="34770" t="67356" r="54946" b="8694"/>
          <a:stretch/>
        </p:blipFill>
        <p:spPr bwMode="auto">
          <a:xfrm>
            <a:off x="1668044" y="2555292"/>
            <a:ext cx="1422402" cy="16638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9418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>
                <a:tint val="96000"/>
                <a:shade val="100000"/>
                <a:alpha val="100000"/>
                <a:satMod val="180000"/>
              </a:schemeClr>
            </a:gs>
            <a:gs pos="100000">
              <a:schemeClr val="accent1">
                <a:alpha val="44000"/>
                <a:lumMod val="56000"/>
                <a:lumOff val="44000"/>
              </a:schemeClr>
            </a:gs>
            <a:gs pos="100000">
              <a:schemeClr val="bg2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2" y="274638"/>
            <a:ext cx="11325779" cy="1143000"/>
          </a:xfrm>
        </p:spPr>
        <p:txBody>
          <a:bodyPr anchor="ctr"/>
          <a:lstStyle/>
          <a:p>
            <a:r>
              <a:rPr lang="en-US" sz="2800" u="sng" cap="none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ICT AP - Software Developer Apprenticeship:</a:t>
            </a:r>
            <a:endParaRPr lang="en-US" sz="2800" i="1" u="sng" cap="none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023989071"/>
              </p:ext>
            </p:extLst>
          </p:nvPr>
        </p:nvGraphicFramePr>
        <p:xfrm>
          <a:off x="812800" y="1692276"/>
          <a:ext cx="6863008" cy="50647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15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315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1567">
                <a:tc gridSpan="2">
                  <a:txBody>
                    <a:bodyPr/>
                    <a:lstStyle/>
                    <a:p>
                      <a:r>
                        <a:rPr lang="en-GB" dirty="0"/>
                        <a:t>ICT AP Software Developer NFQ Level 6 Modules: </a:t>
                      </a:r>
                    </a:p>
                  </a:txBody>
                  <a:tcPr marL="137160" marR="137160" marT="137160" marB="13716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 marL="137160" marR="137160" marT="137160" marB="13716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5074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M01 - L5 Customer Support Provision for the ICT Professional</a:t>
                      </a: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M09 - L6 Systems Analysis and Design</a:t>
                      </a: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0429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M02 - L5 Software Design Fundamentals</a:t>
                      </a: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M10 - L6 Object Oriented Programming</a:t>
                      </a: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5074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M03 - L5 Creating an Object Oriented Computer Program Using C#</a:t>
                      </a: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M11 - L6 Event Driven Programming Solutions</a:t>
                      </a: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0429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M04 - L5 Principles of ICT Systems &amp; Data Security</a:t>
                      </a: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M12 - L6 Procedural Programming</a:t>
                      </a: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0429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M05 - Programming in HTML5 with JavaScript and CSS3</a:t>
                      </a: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M13 - L6 Software Applications Testing</a:t>
                      </a: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0429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M06 - L5 Web Development</a:t>
                      </a: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M14 - L6 Project Management</a:t>
                      </a: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0429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M07 - L5 Install, Configure &amp; Upgrade ICT Software</a:t>
                      </a: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M15 - L6 Effective Communication in Business</a:t>
                      </a: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0429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M08 - L5 Develop Software using SQL</a:t>
                      </a: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M16 - L6 Systems Development</a:t>
                      </a: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0429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i="1" u="sng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*C&amp;G Modules </a:t>
                      </a: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M17 - L6 Personal and Professional Development</a:t>
                      </a: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0" name="Content Placeholder 7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339498249"/>
              </p:ext>
            </p:extLst>
          </p:nvPr>
        </p:nvGraphicFramePr>
        <p:xfrm>
          <a:off x="7811036" y="1705155"/>
          <a:ext cx="2060620" cy="36581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06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10019">
                <a:tc>
                  <a:txBody>
                    <a:bodyPr/>
                    <a:lstStyle/>
                    <a:p>
                      <a:r>
                        <a:rPr lang="en-GB" dirty="0"/>
                        <a:t>Industry Certification </a:t>
                      </a:r>
                    </a:p>
                  </a:txBody>
                  <a:tcPr marL="137160" marR="137160" marT="137160" marB="13716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5018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M20 - Option A - Programming in HTML5 with JavaScript and CSS3 (70-480)   or</a:t>
                      </a: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0014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M21 - Option B - Programming in C# (70-483)</a:t>
                      </a: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0014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M22 - Option C - Querying Data with Transact-SQL (70-761) or</a:t>
                      </a: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8756">
                <a:tc>
                  <a:txBody>
                    <a:bodyPr/>
                    <a:lstStyle/>
                    <a:p>
                      <a:pPr algn="l" fontAlgn="t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M23 - Option D - Oracle Java SE (Java SE 8 Programmer I  &amp; II 1Z0-808 </a:t>
                      </a:r>
                      <a:r>
                        <a:rPr lang="fr-FR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&amp; 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1Z0-809)</a:t>
                      </a: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2" name="Content Placeholder 7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595006731"/>
              </p:ext>
            </p:extLst>
          </p:nvPr>
        </p:nvGraphicFramePr>
        <p:xfrm>
          <a:off x="10006884" y="1705155"/>
          <a:ext cx="1996227" cy="509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62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83499">
                <a:tc>
                  <a:txBody>
                    <a:bodyPr/>
                    <a:lstStyle/>
                    <a:p>
                      <a:r>
                        <a:rPr lang="en-GB" dirty="0"/>
                        <a:t>C&amp;G</a:t>
                      </a:r>
                      <a:r>
                        <a:rPr lang="en-GB" baseline="0" dirty="0"/>
                        <a:t> </a:t>
                      </a:r>
                      <a:r>
                        <a:rPr lang="en-GB" dirty="0"/>
                        <a:t>Professional Recognition</a:t>
                      </a:r>
                    </a:p>
                  </a:txBody>
                  <a:tcPr marL="137160" marR="137160" marT="137160" marB="13716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7836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M24 - L6 PRA - S1 - Commitment to Professional Standards</a:t>
                      </a: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7836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M25 - L6 PRA - S2 - Communication and Information Management</a:t>
                      </a: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3793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M26 - L6 PRA - S3 - Leadership</a:t>
                      </a: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3793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M27 - L6 PRA - S4 - Professional Development</a:t>
                      </a: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3793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M28 - L6 PRA - S5 - Working with others</a:t>
                      </a: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3793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M29 - L6 PRA - S6 - Managing customer relationships</a:t>
                      </a: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3" name="Content Placeholder 7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984607515"/>
              </p:ext>
            </p:extLst>
          </p:nvPr>
        </p:nvGraphicFramePr>
        <p:xfrm>
          <a:off x="7811036" y="5466343"/>
          <a:ext cx="2060620" cy="12906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06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48691">
                <a:tc>
                  <a:txBody>
                    <a:bodyPr/>
                    <a:lstStyle/>
                    <a:p>
                      <a:r>
                        <a:rPr lang="en-GB" dirty="0"/>
                        <a:t>Workplace</a:t>
                      </a:r>
                      <a:r>
                        <a:rPr lang="en-GB" baseline="0" dirty="0"/>
                        <a:t> Learning</a:t>
                      </a:r>
                      <a:endParaRPr lang="en-GB" dirty="0"/>
                    </a:p>
                  </a:txBody>
                  <a:tcPr marL="137160" marR="137160" marT="137160" marB="13716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834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Year 1 &amp; Year 2 (M18-19)</a:t>
                      </a: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58B768B1-DB5C-4982-84CF-F5F836A7DA51}"/>
              </a:ext>
            </a:extLst>
          </p:cNvPr>
          <p:cNvPicPr/>
          <p:nvPr/>
        </p:nvPicPr>
        <p:blipFill rotWithShape="1">
          <a:blip r:embed="rId3"/>
          <a:srcRect l="34770" t="67356" r="54946" b="8694"/>
          <a:stretch/>
        </p:blipFill>
        <p:spPr bwMode="auto">
          <a:xfrm>
            <a:off x="10167007" y="274638"/>
            <a:ext cx="1287171" cy="1143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8035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>
                <a:tint val="96000"/>
                <a:shade val="100000"/>
                <a:alpha val="100000"/>
                <a:satMod val="180000"/>
              </a:schemeClr>
            </a:gs>
            <a:gs pos="100000">
              <a:schemeClr val="accent1">
                <a:alpha val="44000"/>
                <a:lumMod val="56000"/>
                <a:lumOff val="44000"/>
              </a:schemeClr>
            </a:gs>
            <a:gs pos="100000">
              <a:schemeClr val="bg2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sz="2800" u="sng" cap="none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ICT AP - Network Engineer Apprenticeship:</a:t>
            </a:r>
            <a:r>
              <a:rPr lang="en-US" sz="2800" cap="none" dirty="0">
                <a:solidFill>
                  <a:schemeClr val="accent6"/>
                </a:solidFill>
              </a:rPr>
              <a:t>  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002846798"/>
              </p:ext>
            </p:extLst>
          </p:nvPr>
        </p:nvGraphicFramePr>
        <p:xfrm>
          <a:off x="812800" y="1692277"/>
          <a:ext cx="6863008" cy="512281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4315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315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5684">
                <a:tc gridSpan="2">
                  <a:txBody>
                    <a:bodyPr/>
                    <a:lstStyle/>
                    <a:p>
                      <a:r>
                        <a:rPr lang="en-GB" dirty="0"/>
                        <a:t>ICT AP Network Engineer NFQ Level 6 Modules:</a:t>
                      </a:r>
                    </a:p>
                  </a:txBody>
                  <a:tcPr marL="137160" marR="137160" marT="137160" marB="137160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 marL="137160" marR="137160" marT="137160" marB="1371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8193"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u="none" strike="noStrike" dirty="0">
                          <a:effectLst/>
                        </a:rPr>
                        <a:t>M01 - L5 Customer Support Provision for the ICT Professional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160" marR="137160" marT="137160" marB="13716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u="none" strike="noStrike" kern="1200" dirty="0">
                          <a:effectLst/>
                        </a:rPr>
                        <a:t>M08 – L6 Implementing an ICT System Security Policy</a:t>
                      </a:r>
                    </a:p>
                    <a:p>
                      <a:endParaRPr lang="en-GB" sz="1050" dirty="0"/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4737"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u="none" strike="noStrike" dirty="0">
                          <a:effectLst/>
                        </a:rPr>
                        <a:t>M02 - L5 Networking Principles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160" marR="137160" marT="137160" marB="13716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u="none" strike="noStrike" dirty="0">
                          <a:effectLst/>
                        </a:rPr>
                        <a:t>M09 - L6 Network Operating Systems NOS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4737"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u="none" strike="noStrike" dirty="0">
                          <a:effectLst/>
                        </a:rPr>
                        <a:t>M03 - L5 Testing ICT Systems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160" marR="137160" marT="137160" marB="13716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u="none" strike="noStrike" dirty="0">
                          <a:effectLst/>
                        </a:rPr>
                        <a:t>M10 - L6 Networking Technologies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4737"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u="none" strike="noStrike">
                          <a:effectLst/>
                        </a:rPr>
                        <a:t>M04 - L5 Principles of ICT Systems &amp; Data Security</a:t>
                      </a:r>
                      <a:endParaRPr lang="en-GB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160" marR="137160" marT="137160" marB="13716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u="none" strike="noStrike">
                          <a:effectLst/>
                        </a:rPr>
                        <a:t>M11 - L6 Internet Server Management</a:t>
                      </a:r>
                      <a:endParaRPr lang="en-GB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6632"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u="none" strike="noStrike">
                          <a:effectLst/>
                        </a:rPr>
                        <a:t>M05 - L5 Implementing and maintaining cloud technologies and infrastructure </a:t>
                      </a:r>
                      <a:endParaRPr lang="en-GB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160" marR="137160" marT="137160" marB="13716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u="none" strike="noStrike" dirty="0">
                          <a:effectLst/>
                        </a:rPr>
                        <a:t>M12 - L6 IT Virtualisation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4737"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u="none" strike="noStrike">
                          <a:effectLst/>
                        </a:rPr>
                        <a:t>M06 - L5 ICT systems and network management</a:t>
                      </a:r>
                      <a:endParaRPr lang="en-GB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160" marR="137160" marT="137160" marB="13716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u="none" strike="noStrike">
                          <a:effectLst/>
                        </a:rPr>
                        <a:t>M13 - L6 Project Management</a:t>
                      </a:r>
                      <a:endParaRPr lang="en-GB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4737"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u="none" strike="noStrike" dirty="0">
                          <a:effectLst/>
                        </a:rPr>
                        <a:t>M07 - L5 Health &amp; Safety in the Workplace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160" marR="137160" marT="137160" marB="13716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u="none" strike="noStrike">
                          <a:effectLst/>
                        </a:rPr>
                        <a:t>M14 - L6 Effective Communication in Business</a:t>
                      </a:r>
                      <a:endParaRPr lang="en-GB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4737">
                <a:tc>
                  <a:txBody>
                    <a:bodyPr/>
                    <a:lstStyle/>
                    <a:p>
                      <a:pPr algn="l" fontAlgn="b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160" marR="137160" marT="137160" marB="13716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u="none" strike="noStrike" dirty="0">
                          <a:effectLst/>
                        </a:rPr>
                        <a:t>M15 - L6 Systems Development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473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u="sng" strike="noStrike" dirty="0">
                          <a:effectLst/>
                        </a:rPr>
                        <a:t>*C&amp;G Modules </a:t>
                      </a:r>
                      <a:endParaRPr lang="en-GB" sz="1050" b="1" i="1" u="sng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160" marR="137160" marT="137160" marB="13716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u="none" strike="noStrike" dirty="0">
                          <a:effectLst/>
                        </a:rPr>
                        <a:t>M16 - L6 Personal and Professional Development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0" name="Content Placeholder 7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746022529"/>
              </p:ext>
            </p:extLst>
          </p:nvPr>
        </p:nvGraphicFramePr>
        <p:xfrm>
          <a:off x="7811036" y="1705155"/>
          <a:ext cx="2060620" cy="233580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606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1301">
                <a:tc>
                  <a:txBody>
                    <a:bodyPr/>
                    <a:lstStyle/>
                    <a:p>
                      <a:r>
                        <a:rPr lang="en-GB" dirty="0"/>
                        <a:t>Industry Certification </a:t>
                      </a: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4141"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u="none" strike="noStrike" dirty="0">
                          <a:effectLst/>
                        </a:rPr>
                        <a:t>M19 - L6 CompTIA A (901)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8245"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u="none" strike="noStrike" dirty="0">
                          <a:effectLst/>
                        </a:rPr>
                        <a:t>M20 - L6 CompTIA A (902)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668"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u="none" strike="noStrike" dirty="0">
                          <a:effectLst/>
                        </a:rPr>
                        <a:t>M21 - L6 CompTIA Network Plus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2" name="Content Placeholder 7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108170444"/>
              </p:ext>
            </p:extLst>
          </p:nvPr>
        </p:nvGraphicFramePr>
        <p:xfrm>
          <a:off x="10006884" y="1705155"/>
          <a:ext cx="1996227" cy="51435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962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51103">
                <a:tc>
                  <a:txBody>
                    <a:bodyPr/>
                    <a:lstStyle/>
                    <a:p>
                      <a:r>
                        <a:rPr lang="en-GB" dirty="0"/>
                        <a:t>C&amp;G</a:t>
                      </a:r>
                      <a:r>
                        <a:rPr lang="en-GB" baseline="0" dirty="0"/>
                        <a:t> </a:t>
                      </a:r>
                      <a:r>
                        <a:rPr lang="en-GB" dirty="0"/>
                        <a:t>Professional Recognition</a:t>
                      </a: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4531">
                <a:tc>
                  <a:txBody>
                    <a:bodyPr/>
                    <a:lstStyle/>
                    <a:p>
                      <a:pPr algn="l" fontAlgn="t"/>
                      <a:r>
                        <a:rPr lang="en-GB" sz="1050" u="none" strike="noStrike" dirty="0">
                          <a:effectLst/>
                        </a:rPr>
                        <a:t>M22 - L6 PRA - S1 - Commitment to Professional Standards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4531">
                <a:tc>
                  <a:txBody>
                    <a:bodyPr/>
                    <a:lstStyle/>
                    <a:p>
                      <a:pPr algn="l" fontAlgn="t"/>
                      <a:r>
                        <a:rPr lang="en-GB" sz="1050" u="none" strike="noStrike" dirty="0">
                          <a:effectLst/>
                        </a:rPr>
                        <a:t>M23 - L6 PRA - S2 - Communication and Information Management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3946">
                <a:tc>
                  <a:txBody>
                    <a:bodyPr/>
                    <a:lstStyle/>
                    <a:p>
                      <a:pPr algn="l" fontAlgn="t"/>
                      <a:r>
                        <a:rPr lang="en-GB" sz="1050" u="none" strike="noStrike" dirty="0">
                          <a:effectLst/>
                        </a:rPr>
                        <a:t>M24 - L6 PRA - S3 - Leadership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3946">
                <a:tc>
                  <a:txBody>
                    <a:bodyPr/>
                    <a:lstStyle/>
                    <a:p>
                      <a:pPr algn="l" fontAlgn="t"/>
                      <a:r>
                        <a:rPr lang="en-GB" sz="1050" u="none" strike="noStrike" dirty="0">
                          <a:effectLst/>
                        </a:rPr>
                        <a:t>M25 - L6 PRA - S4 - Professional Development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3946">
                <a:tc>
                  <a:txBody>
                    <a:bodyPr/>
                    <a:lstStyle/>
                    <a:p>
                      <a:pPr algn="l" fontAlgn="t"/>
                      <a:r>
                        <a:rPr lang="en-GB" sz="1050" u="none" strike="noStrike" dirty="0">
                          <a:effectLst/>
                        </a:rPr>
                        <a:t>M26 - L6 PRA - S5 - Working with others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3946">
                <a:tc>
                  <a:txBody>
                    <a:bodyPr/>
                    <a:lstStyle/>
                    <a:p>
                      <a:pPr algn="l" fontAlgn="t"/>
                      <a:r>
                        <a:rPr lang="en-GB" sz="1050" u="none" strike="noStrike" dirty="0">
                          <a:effectLst/>
                        </a:rPr>
                        <a:t>M27 - L6 PRA - S6 - Managing customer relationships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7" name="Content Placeholder 7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194726976"/>
              </p:ext>
            </p:extLst>
          </p:nvPr>
        </p:nvGraphicFramePr>
        <p:xfrm>
          <a:off x="7811036" y="5406365"/>
          <a:ext cx="2060620" cy="128303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606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48691">
                <a:tc>
                  <a:txBody>
                    <a:bodyPr/>
                    <a:lstStyle/>
                    <a:p>
                      <a:r>
                        <a:rPr lang="en-GB" dirty="0"/>
                        <a:t>Workplace</a:t>
                      </a:r>
                      <a:r>
                        <a:rPr lang="en-GB" baseline="0" dirty="0"/>
                        <a:t> Learning</a:t>
                      </a:r>
                      <a:endParaRPr lang="en-GB" dirty="0"/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834">
                <a:tc>
                  <a:txBody>
                    <a:bodyPr/>
                    <a:lstStyle/>
                    <a:p>
                      <a:pPr algn="l" fontAlgn="t"/>
                      <a:r>
                        <a:rPr lang="en-GB" sz="1050" u="none" strike="noStrike" dirty="0">
                          <a:effectLst/>
                        </a:rPr>
                        <a:t>Year 1 &amp; Year 2 (M17-18)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CD7F6FC3-AB17-4B99-A62E-CF63F1831D83}"/>
              </a:ext>
            </a:extLst>
          </p:cNvPr>
          <p:cNvPicPr/>
          <p:nvPr/>
        </p:nvPicPr>
        <p:blipFill rotWithShape="1">
          <a:blip r:embed="rId3"/>
          <a:srcRect l="47057" t="67826" r="42661" b="8224"/>
          <a:stretch/>
        </p:blipFill>
        <p:spPr bwMode="auto">
          <a:xfrm>
            <a:off x="10503437" y="172732"/>
            <a:ext cx="1287171" cy="1143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9954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>
                <a:tint val="96000"/>
                <a:shade val="100000"/>
                <a:alpha val="100000"/>
                <a:satMod val="180000"/>
              </a:schemeClr>
            </a:gs>
            <a:gs pos="100000">
              <a:schemeClr val="accent1">
                <a:alpha val="44000"/>
                <a:lumMod val="56000"/>
                <a:lumOff val="44000"/>
              </a:schemeClr>
            </a:gs>
            <a:gs pos="100000">
              <a:schemeClr val="bg2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sz="2800" u="sng" cap="none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ICT AP – Cyber Security Apprenticeship:  </a:t>
            </a:r>
            <a:endParaRPr lang="en-US" sz="3200" i="1" u="sng" cap="none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813041919"/>
              </p:ext>
            </p:extLst>
          </p:nvPr>
        </p:nvGraphicFramePr>
        <p:xfrm>
          <a:off x="754622" y="1635904"/>
          <a:ext cx="6863008" cy="44215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4315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315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5684">
                <a:tc gridSpan="2">
                  <a:txBody>
                    <a:bodyPr/>
                    <a:lstStyle/>
                    <a:p>
                      <a:r>
                        <a:rPr lang="en-GB" dirty="0"/>
                        <a:t>ICT AP Network Engineer NFQ Level 6 Modules:</a:t>
                      </a:r>
                    </a:p>
                  </a:txBody>
                  <a:tcPr marL="137160" marR="137160" marT="137160" marB="137160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 marL="137160" marR="137160" marT="137160" marB="1371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8193"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M01 - CompTIA IT Fundamentals </a:t>
                      </a:r>
                    </a:p>
                  </a:txBody>
                  <a:tcPr marL="137160" marR="137160" marT="137160" marB="13716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M07 - Application of skills in the workplace (Y1) </a:t>
                      </a:r>
                    </a:p>
                    <a:p>
                      <a:endParaRPr lang="en-GB" dirty="0"/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4737"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M02 - CompTIA Network + </a:t>
                      </a:r>
                    </a:p>
                  </a:txBody>
                  <a:tcPr marL="137160" marR="137160" marT="137160" marB="13716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M08 - CompTIA Penetration Tester Pentest+ </a:t>
                      </a:r>
                    </a:p>
                    <a:p>
                      <a:endParaRPr lang="en-GB" dirty="0"/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4737"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M03 - Effective Communication in Business </a:t>
                      </a:r>
                    </a:p>
                  </a:txBody>
                  <a:tcPr marL="137160" marR="137160" marT="137160" marB="13716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M09 - Personal &amp; Professional Development </a:t>
                      </a: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4737"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M04 - CompTIA Security + </a:t>
                      </a:r>
                    </a:p>
                  </a:txBody>
                  <a:tcPr marL="137160" marR="137160" marT="137160" marB="137160" anchor="b"/>
                </a:tc>
                <a:tc>
                  <a:txBody>
                    <a:bodyPr/>
                    <a:lstStyle/>
                    <a:p>
                      <a:r>
                        <a:rPr lang="en-GB" sz="105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M10 – Application of Skills in the Workplace (Y2)</a:t>
                      </a: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6632"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M05 - CompTIA Cybersecurity Analyst </a:t>
                      </a:r>
                      <a:r>
                        <a:rPr lang="en-GB" sz="105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CySA</a:t>
                      </a:r>
                      <a:r>
                        <a:rPr lang="en-GB" sz="105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</a:p>
                  </a:txBody>
                  <a:tcPr marL="137160" marR="137160" marT="137160" marB="13716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M11 - Professional Recognition Award </a:t>
                      </a: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4737"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M06 - Project Management </a:t>
                      </a:r>
                    </a:p>
                  </a:txBody>
                  <a:tcPr marL="137160" marR="137160" marT="137160" marB="13716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M12 - Capstone Project</a:t>
                      </a: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473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i="1" u="sng" strike="noStrike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*C&amp;G Modules </a:t>
                      </a:r>
                    </a:p>
                  </a:txBody>
                  <a:tcPr marL="137160" marR="137160" marT="137160" marB="13716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2" name="Content Placeholder 7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992078189"/>
              </p:ext>
            </p:extLst>
          </p:nvPr>
        </p:nvGraphicFramePr>
        <p:xfrm>
          <a:off x="10065062" y="1557466"/>
          <a:ext cx="1996227" cy="51435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962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51103">
                <a:tc>
                  <a:txBody>
                    <a:bodyPr/>
                    <a:lstStyle/>
                    <a:p>
                      <a:r>
                        <a:rPr lang="en-GB" dirty="0"/>
                        <a:t>Professional Recognition</a:t>
                      </a:r>
                    </a:p>
                    <a:p>
                      <a:r>
                        <a:rPr lang="en-GB" dirty="0"/>
                        <a:t>Components</a:t>
                      </a: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4531">
                <a:tc>
                  <a:txBody>
                    <a:bodyPr/>
                    <a:lstStyle/>
                    <a:p>
                      <a:pPr algn="l" fontAlgn="t"/>
                      <a:r>
                        <a:rPr lang="en-GB" sz="1050" u="none" strike="noStrike" dirty="0">
                          <a:effectLst/>
                        </a:rPr>
                        <a:t>M11 - L6 PRA - S1 - Commitment to Professional Standards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4531">
                <a:tc>
                  <a:txBody>
                    <a:bodyPr/>
                    <a:lstStyle/>
                    <a:p>
                      <a:pPr algn="l" fontAlgn="t"/>
                      <a:r>
                        <a:rPr lang="en-GB" sz="1050" u="none" strike="noStrike" dirty="0">
                          <a:effectLst/>
                        </a:rPr>
                        <a:t>M11 - L6 PRA - S2 - Communication and Information Management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3946">
                <a:tc>
                  <a:txBody>
                    <a:bodyPr/>
                    <a:lstStyle/>
                    <a:p>
                      <a:pPr algn="l" fontAlgn="t"/>
                      <a:r>
                        <a:rPr lang="en-GB" sz="1050" u="none" strike="noStrike" dirty="0">
                          <a:effectLst/>
                        </a:rPr>
                        <a:t>M11 - L6 PRA - S3 - Leadership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3946">
                <a:tc>
                  <a:txBody>
                    <a:bodyPr/>
                    <a:lstStyle/>
                    <a:p>
                      <a:pPr algn="l" fontAlgn="t"/>
                      <a:r>
                        <a:rPr lang="en-GB" sz="1050" u="none" strike="noStrike" dirty="0">
                          <a:effectLst/>
                        </a:rPr>
                        <a:t>M11 - L6 PRA - S4 - Professional Development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3946">
                <a:tc>
                  <a:txBody>
                    <a:bodyPr/>
                    <a:lstStyle/>
                    <a:p>
                      <a:pPr algn="l" fontAlgn="t"/>
                      <a:r>
                        <a:rPr lang="en-GB" sz="1050" u="none" strike="noStrike" dirty="0">
                          <a:effectLst/>
                        </a:rPr>
                        <a:t>M11 - L6 PRA - S5 - Working with others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3946">
                <a:tc>
                  <a:txBody>
                    <a:bodyPr/>
                    <a:lstStyle/>
                    <a:p>
                      <a:pPr algn="l" fontAlgn="t"/>
                      <a:r>
                        <a:rPr lang="en-GB" sz="1050" u="none" strike="noStrike" dirty="0">
                          <a:effectLst/>
                        </a:rPr>
                        <a:t>M11 - L6 PRA - S6 - Managing customer relationships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7" name="Content Placeholder 7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824694531"/>
              </p:ext>
            </p:extLst>
          </p:nvPr>
        </p:nvGraphicFramePr>
        <p:xfrm>
          <a:off x="7811036" y="5406365"/>
          <a:ext cx="2060620" cy="128303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606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48691">
                <a:tc>
                  <a:txBody>
                    <a:bodyPr/>
                    <a:lstStyle/>
                    <a:p>
                      <a:r>
                        <a:rPr lang="en-GB" dirty="0"/>
                        <a:t>Workplace</a:t>
                      </a:r>
                      <a:r>
                        <a:rPr lang="en-GB" baseline="0" dirty="0"/>
                        <a:t> Learning</a:t>
                      </a:r>
                      <a:endParaRPr lang="en-GB" dirty="0"/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834">
                <a:tc>
                  <a:txBody>
                    <a:bodyPr/>
                    <a:lstStyle/>
                    <a:p>
                      <a:pPr algn="l" fontAlgn="t"/>
                      <a:r>
                        <a:rPr lang="en-GB" sz="1050" u="none" strike="noStrike" dirty="0">
                          <a:effectLst/>
                        </a:rPr>
                        <a:t>Year 1 &amp; Year 2 (M7-10)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B0B1345C-74E1-4506-9D34-5FBC95241028}"/>
              </a:ext>
            </a:extLst>
          </p:cNvPr>
          <p:cNvGrpSpPr/>
          <p:nvPr/>
        </p:nvGrpSpPr>
        <p:grpSpPr>
          <a:xfrm>
            <a:off x="10611680" y="230976"/>
            <a:ext cx="1287171" cy="1142999"/>
            <a:chOff x="965794" y="3501900"/>
            <a:chExt cx="1422402" cy="166380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3C39B7A-6F23-4A1F-B6E7-E4E879EF75B8}"/>
                </a:ext>
              </a:extLst>
            </p:cNvPr>
            <p:cNvPicPr/>
            <p:nvPr/>
          </p:nvPicPr>
          <p:blipFill rotWithShape="1">
            <a:blip r:embed="rId3"/>
            <a:srcRect l="34770" t="67356" r="54946" b="8694"/>
            <a:stretch/>
          </p:blipFill>
          <p:spPr bwMode="auto">
            <a:xfrm>
              <a:off x="965794" y="3501900"/>
              <a:ext cx="1422402" cy="166380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9BBBC2B-018F-4ACE-9FC2-4BB73F1D16C3}"/>
                </a:ext>
              </a:extLst>
            </p:cNvPr>
            <p:cNvSpPr txBox="1"/>
            <p:nvPr/>
          </p:nvSpPr>
          <p:spPr>
            <a:xfrm>
              <a:off x="1016414" y="4669263"/>
              <a:ext cx="1321162" cy="2616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txBody>
            <a:bodyPr wrap="square" rtlCol="0" anchor="ctr" anchorCtr="1">
              <a:spAutoFit/>
            </a:bodyPr>
            <a:lstStyle/>
            <a:p>
              <a:r>
                <a:rPr lang="en-GB" sz="1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Cyber Security </a:t>
              </a:r>
            </a:p>
          </p:txBody>
        </p:sp>
      </p:grpSp>
      <p:graphicFrame>
        <p:nvGraphicFramePr>
          <p:cNvPr id="15" name="Content Placeholder 7">
            <a:extLst>
              <a:ext uri="{FF2B5EF4-FFF2-40B4-BE49-F238E27FC236}">
                <a16:creationId xmlns:a16="http://schemas.microsoft.com/office/drawing/2014/main" id="{B89B8E81-7A19-41B5-8F6D-79685C1775F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5056403"/>
              </p:ext>
            </p:extLst>
          </p:nvPr>
        </p:nvGraphicFramePr>
        <p:xfrm>
          <a:off x="7811036" y="1635904"/>
          <a:ext cx="2060620" cy="34747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606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1301">
                <a:tc>
                  <a:txBody>
                    <a:bodyPr/>
                    <a:lstStyle/>
                    <a:p>
                      <a:r>
                        <a:rPr lang="en-GB" dirty="0"/>
                        <a:t>Industry Certification </a:t>
                      </a: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4141">
                <a:tc>
                  <a:txBody>
                    <a:bodyPr/>
                    <a:lstStyle/>
                    <a:p>
                      <a:r>
                        <a:rPr lang="en-GB" sz="105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CompTIA Network + (N10-007) </a:t>
                      </a:r>
                      <a:r>
                        <a:rPr lang="en-GB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8245">
                <a:tc>
                  <a:txBody>
                    <a:bodyPr/>
                    <a:lstStyle/>
                    <a:p>
                      <a:r>
                        <a:rPr lang="en-GB" sz="105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CompTIA Security + (SY0-501) 	</a:t>
                      </a: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CompTIA Cyber Security Analyst </a:t>
                      </a:r>
                      <a:r>
                        <a:rPr lang="en-GB" sz="105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CySA</a:t>
                      </a:r>
                      <a:r>
                        <a:rPr lang="en-GB" sz="105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(CS0-001) 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05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CompTIA Penetration Tester Pentest+ (PT0-001) </a:t>
                      </a:r>
                      <a:endParaRPr lang="en-GB" sz="18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val="19523549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081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>
                <a:tint val="96000"/>
                <a:shade val="100000"/>
                <a:alpha val="100000"/>
                <a:satMod val="180000"/>
              </a:schemeClr>
            </a:gs>
            <a:gs pos="100000">
              <a:schemeClr val="accent1">
                <a:alpha val="44000"/>
                <a:lumMod val="56000"/>
                <a:lumOff val="44000"/>
              </a:schemeClr>
            </a:gs>
            <a:gs pos="100000">
              <a:schemeClr val="bg2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739809A3-B389-47C9-97A3-7F647BFE739D}"/>
              </a:ext>
            </a:extLst>
          </p:cNvPr>
          <p:cNvGrpSpPr/>
          <p:nvPr/>
        </p:nvGrpSpPr>
        <p:grpSpPr>
          <a:xfrm>
            <a:off x="5400913" y="2245229"/>
            <a:ext cx="1422402" cy="1663809"/>
            <a:chOff x="965794" y="3501900"/>
            <a:chExt cx="1422402" cy="166380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2A1977B-09E2-4A6C-B52D-96CAC74A9EEE}"/>
                </a:ext>
              </a:extLst>
            </p:cNvPr>
            <p:cNvPicPr/>
            <p:nvPr/>
          </p:nvPicPr>
          <p:blipFill rotWithShape="1">
            <a:blip r:embed="rId3"/>
            <a:srcRect l="34770" t="67356" r="54946" b="8694"/>
            <a:stretch/>
          </p:blipFill>
          <p:spPr bwMode="auto">
            <a:xfrm>
              <a:off x="965794" y="3501900"/>
              <a:ext cx="1422402" cy="166380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5146B6E-1D13-4E90-AD38-807905409F30}"/>
                </a:ext>
              </a:extLst>
            </p:cNvPr>
            <p:cNvSpPr txBox="1"/>
            <p:nvPr/>
          </p:nvSpPr>
          <p:spPr>
            <a:xfrm>
              <a:off x="1016414" y="4669263"/>
              <a:ext cx="1321162" cy="2616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txBody>
            <a:bodyPr wrap="square" rtlCol="0" anchor="ctr" anchorCtr="1">
              <a:spAutoFit/>
            </a:bodyPr>
            <a:lstStyle/>
            <a:p>
              <a:r>
                <a:rPr lang="en-GB" sz="1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Cyber Security 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896D8F0C-E1FE-4CD3-99A4-A77529E811A7}"/>
              </a:ext>
            </a:extLst>
          </p:cNvPr>
          <p:cNvPicPr/>
          <p:nvPr/>
        </p:nvPicPr>
        <p:blipFill rotWithShape="1">
          <a:blip r:embed="rId3"/>
          <a:srcRect l="47057" t="67826" r="42661" b="8224"/>
          <a:stretch/>
        </p:blipFill>
        <p:spPr bwMode="auto">
          <a:xfrm>
            <a:off x="1151144" y="2245231"/>
            <a:ext cx="1422399" cy="16638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8249BC2-10AE-4555-989F-1F10E97063FE}"/>
              </a:ext>
            </a:extLst>
          </p:cNvPr>
          <p:cNvPicPr/>
          <p:nvPr/>
        </p:nvPicPr>
        <p:blipFill rotWithShape="1">
          <a:blip r:embed="rId3"/>
          <a:srcRect l="34770" t="67356" r="54946" b="8694"/>
          <a:stretch/>
        </p:blipFill>
        <p:spPr bwMode="auto">
          <a:xfrm>
            <a:off x="3310052" y="2251471"/>
            <a:ext cx="1422402" cy="16638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821B737-207F-4DB9-A881-CF2BBAA24DEB}"/>
              </a:ext>
            </a:extLst>
          </p:cNvPr>
          <p:cNvPicPr/>
          <p:nvPr/>
        </p:nvPicPr>
        <p:blipFill rotWithShape="1">
          <a:blip r:embed="rId3"/>
          <a:srcRect l="34770" t="67356" r="54946" b="8694"/>
          <a:stretch/>
        </p:blipFill>
        <p:spPr bwMode="auto">
          <a:xfrm>
            <a:off x="7202097" y="2245231"/>
            <a:ext cx="1422402" cy="16638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68B9B37-42A9-4C84-83F1-270B3BA48091}"/>
              </a:ext>
            </a:extLst>
          </p:cNvPr>
          <p:cNvPicPr/>
          <p:nvPr/>
        </p:nvPicPr>
        <p:blipFill rotWithShape="1">
          <a:blip r:embed="rId3"/>
          <a:srcRect l="34770" t="67356" r="54946" b="8694"/>
          <a:stretch/>
        </p:blipFill>
        <p:spPr bwMode="auto">
          <a:xfrm>
            <a:off x="9151667" y="2163820"/>
            <a:ext cx="1422402" cy="16638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3051D71-995A-484C-8F27-11797287AE91}"/>
              </a:ext>
            </a:extLst>
          </p:cNvPr>
          <p:cNvPicPr/>
          <p:nvPr/>
        </p:nvPicPr>
        <p:blipFill rotWithShape="1">
          <a:blip r:embed="rId3"/>
          <a:srcRect l="34770" t="67356" r="54946" b="8694"/>
          <a:stretch/>
        </p:blipFill>
        <p:spPr bwMode="auto">
          <a:xfrm>
            <a:off x="7202097" y="4736631"/>
            <a:ext cx="1422402" cy="16638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5D6C835-BF34-4037-A0CC-497490751F42}"/>
              </a:ext>
            </a:extLst>
          </p:cNvPr>
          <p:cNvPicPr/>
          <p:nvPr/>
        </p:nvPicPr>
        <p:blipFill rotWithShape="1">
          <a:blip r:embed="rId3"/>
          <a:srcRect l="34770" t="67356" r="54946" b="8694"/>
          <a:stretch/>
        </p:blipFill>
        <p:spPr bwMode="auto">
          <a:xfrm>
            <a:off x="5411180" y="4749111"/>
            <a:ext cx="1422402" cy="16638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90F75EB-B0FC-468E-848F-E442DBFB165F}"/>
              </a:ext>
            </a:extLst>
          </p:cNvPr>
          <p:cNvPicPr/>
          <p:nvPr/>
        </p:nvPicPr>
        <p:blipFill rotWithShape="1">
          <a:blip r:embed="rId3"/>
          <a:srcRect l="34770" t="67356" r="54946" b="8694"/>
          <a:stretch/>
        </p:blipFill>
        <p:spPr bwMode="auto">
          <a:xfrm>
            <a:off x="3276506" y="4749111"/>
            <a:ext cx="1422402" cy="16638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D506BF-D7F6-4A81-9E71-F2A9EB20088B}"/>
              </a:ext>
            </a:extLst>
          </p:cNvPr>
          <p:cNvPicPr/>
          <p:nvPr/>
        </p:nvPicPr>
        <p:blipFill rotWithShape="1">
          <a:blip r:embed="rId3"/>
          <a:srcRect l="34770" t="67356" r="54946" b="8694"/>
          <a:stretch/>
        </p:blipFill>
        <p:spPr bwMode="auto">
          <a:xfrm>
            <a:off x="1141832" y="4749111"/>
            <a:ext cx="1422402" cy="16638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7625673-51B7-4820-965F-9458222A00CB}"/>
              </a:ext>
            </a:extLst>
          </p:cNvPr>
          <p:cNvPicPr/>
          <p:nvPr/>
        </p:nvPicPr>
        <p:blipFill rotWithShape="1">
          <a:blip r:embed="rId3"/>
          <a:srcRect l="34770" t="67356" r="54946" b="8694"/>
          <a:stretch/>
        </p:blipFill>
        <p:spPr bwMode="auto">
          <a:xfrm>
            <a:off x="9151667" y="4736630"/>
            <a:ext cx="1422402" cy="16638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58A001F-4CEB-4AB0-8FB7-7CEC841B0D4B}"/>
              </a:ext>
            </a:extLst>
          </p:cNvPr>
          <p:cNvSpPr txBox="1"/>
          <p:nvPr/>
        </p:nvSpPr>
        <p:spPr>
          <a:xfrm>
            <a:off x="5461800" y="5948759"/>
            <a:ext cx="1321162" cy="261610"/>
          </a:xfrm>
          <a:prstGeom prst="rect">
            <a:avLst/>
          </a:prstGeom>
          <a:solidFill>
            <a:srgbClr val="9CB9D4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GB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Analyst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763C93C-0BC1-4F1D-9F14-B104978D5A30}"/>
              </a:ext>
            </a:extLst>
          </p:cNvPr>
          <p:cNvSpPr txBox="1"/>
          <p:nvPr/>
        </p:nvSpPr>
        <p:spPr>
          <a:xfrm>
            <a:off x="3327126" y="5921191"/>
            <a:ext cx="1321162" cy="261610"/>
          </a:xfrm>
          <a:prstGeom prst="rect">
            <a:avLst/>
          </a:prstGeom>
          <a:solidFill>
            <a:srgbClr val="FF000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GB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Digital Forensics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ABE6A4F-8E57-4455-A559-C60684432E0E}"/>
              </a:ext>
            </a:extLst>
          </p:cNvPr>
          <p:cNvSpPr txBox="1"/>
          <p:nvPr/>
        </p:nvSpPr>
        <p:spPr>
          <a:xfrm>
            <a:off x="1192452" y="5948759"/>
            <a:ext cx="1321162" cy="261610"/>
          </a:xfrm>
          <a:prstGeom prst="rect">
            <a:avLst/>
          </a:prstGeom>
          <a:solidFill>
            <a:srgbClr val="7030A0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GB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Centre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180FF1F-841C-42B3-AD1E-9D9D5332B776}"/>
              </a:ext>
            </a:extLst>
          </p:cNvPr>
          <p:cNvSpPr txBox="1"/>
          <p:nvPr/>
        </p:nvSpPr>
        <p:spPr>
          <a:xfrm>
            <a:off x="9202287" y="3335319"/>
            <a:ext cx="1321162" cy="2616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GB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DevOps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57CC3AA-C1AB-409C-8F02-155ED3704CBF}"/>
              </a:ext>
            </a:extLst>
          </p:cNvPr>
          <p:cNvSpPr txBox="1"/>
          <p:nvPr/>
        </p:nvSpPr>
        <p:spPr>
          <a:xfrm>
            <a:off x="7249844" y="3431393"/>
            <a:ext cx="1321162" cy="2616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GB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 Tech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2C5C7EC-ECD8-4FBF-80F6-96C7B7A6DEFC}"/>
              </a:ext>
            </a:extLst>
          </p:cNvPr>
          <p:cNvSpPr txBox="1"/>
          <p:nvPr/>
        </p:nvSpPr>
        <p:spPr>
          <a:xfrm>
            <a:off x="9202287" y="5912564"/>
            <a:ext cx="1321162" cy="2616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GB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 Tech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43CDB1D-0778-4B18-A223-BF4C92D62577}"/>
              </a:ext>
            </a:extLst>
          </p:cNvPr>
          <p:cNvSpPr txBox="1"/>
          <p:nvPr/>
        </p:nvSpPr>
        <p:spPr>
          <a:xfrm>
            <a:off x="7249844" y="5912564"/>
            <a:ext cx="1321162" cy="26161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GB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Virtualisation </a:t>
            </a:r>
          </a:p>
        </p:txBody>
      </p:sp>
      <p:sp>
        <p:nvSpPr>
          <p:cNvPr id="37" name="Rectangle: Diagonal Corners Rounded 36">
            <a:extLst>
              <a:ext uri="{FF2B5EF4-FFF2-40B4-BE49-F238E27FC236}">
                <a16:creationId xmlns:a16="http://schemas.microsoft.com/office/drawing/2014/main" id="{180CCD19-869E-4195-9539-B5E31047C95E}"/>
              </a:ext>
            </a:extLst>
          </p:cNvPr>
          <p:cNvSpPr/>
          <p:nvPr/>
        </p:nvSpPr>
        <p:spPr>
          <a:xfrm>
            <a:off x="785004" y="508499"/>
            <a:ext cx="10213675" cy="1055497"/>
          </a:xfrm>
          <a:prstGeom prst="round2Diag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Building a portfolio of Tech Apprenticeships to deliver a talent pipeline of 1,000 ICT Associate Professionals p.a. by 2021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: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3973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>
                <a:tint val="96000"/>
                <a:shade val="100000"/>
                <a:alpha val="100000"/>
                <a:satMod val="180000"/>
              </a:schemeClr>
            </a:gs>
            <a:gs pos="100000">
              <a:schemeClr val="accent1">
                <a:alpha val="44000"/>
                <a:lumMod val="56000"/>
                <a:lumOff val="44000"/>
              </a:schemeClr>
            </a:gs>
            <a:gs pos="100000">
              <a:schemeClr val="bg2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0000" t="8354" r="30904" b="11645"/>
          <a:stretch/>
        </p:blipFill>
        <p:spPr>
          <a:xfrm>
            <a:off x="139620" y="1709786"/>
            <a:ext cx="3838392" cy="34384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9860" t="8190" r="30417" b="11482"/>
          <a:stretch/>
        </p:blipFill>
        <p:spPr>
          <a:xfrm>
            <a:off x="4176804" y="1709786"/>
            <a:ext cx="3838392" cy="343842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42391" y="531944"/>
            <a:ext cx="37818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u="sng" spc="50" dirty="0">
                <a:solidFill>
                  <a:schemeClr val="accent5"/>
                </a:solidFill>
                <a:latin typeface="+mj-lt"/>
                <a:ea typeface="+mj-ea"/>
                <a:cs typeface="+mj-cs"/>
              </a:rPr>
              <a:t>National Roll-Out:</a:t>
            </a:r>
            <a:endParaRPr lang="en-IE" sz="3200" b="1" i="1" u="sng" spc="50" dirty="0">
              <a:solidFill>
                <a:schemeClr val="accent5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8322" y="5582750"/>
            <a:ext cx="11380636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 anchor="ctr" anchorCtr="1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33CC33"/>
                </a:solidFill>
              </a:rPr>
              <a:t>35 Tech Apprenticeships in 2019 </a:t>
            </a:r>
            <a:r>
              <a:rPr lang="en-GB" dirty="0">
                <a:solidFill>
                  <a:schemeClr val="accent6"/>
                </a:solidFill>
                <a:sym typeface="Wingdings" panose="05000000000000000000" pitchFamily="2" charset="2"/>
              </a:rPr>
              <a:t> 45 Tech Apprenticeships in 2020 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 65 Tech Apprenticeship 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The Government (CIO) is adopting the ICT Apprenticeships to develop tech talent within the Civil Service.</a:t>
            </a:r>
            <a:endParaRPr lang="en-IE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96EC7B-5ACE-4D5F-817C-0F9995DB76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60" t="8190" r="30417" b="11482"/>
          <a:stretch/>
        </p:blipFill>
        <p:spPr>
          <a:xfrm>
            <a:off x="8213988" y="1709786"/>
            <a:ext cx="3838392" cy="34384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FE69FE-0420-457E-B705-F8BA2DA01649}"/>
              </a:ext>
            </a:extLst>
          </p:cNvPr>
          <p:cNvSpPr txBox="1"/>
          <p:nvPr/>
        </p:nvSpPr>
        <p:spPr>
          <a:xfrm>
            <a:off x="9152626" y="2803799"/>
            <a:ext cx="2303253" cy="215444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GB" sz="800" dirty="0">
                <a:solidFill>
                  <a:schemeClr val="accent1"/>
                </a:solidFill>
              </a:rPr>
              <a:t>ICT Associate Professional in Cyber Security</a:t>
            </a:r>
          </a:p>
        </p:txBody>
      </p:sp>
    </p:spTree>
    <p:extLst>
      <p:ext uri="{BB962C8B-B14F-4D97-AF65-F5344CB8AC3E}">
        <p14:creationId xmlns:p14="http://schemas.microsoft.com/office/powerpoint/2010/main" val="147503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>
                <a:tint val="96000"/>
                <a:shade val="100000"/>
                <a:alpha val="100000"/>
                <a:satMod val="180000"/>
              </a:schemeClr>
            </a:gs>
            <a:gs pos="100000">
              <a:schemeClr val="accent1">
                <a:alpha val="44000"/>
                <a:lumMod val="56000"/>
                <a:lumOff val="44000"/>
              </a:schemeClr>
            </a:gs>
            <a:gs pos="100000">
              <a:schemeClr val="bg2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CFF02F-04D9-4C63-876D-1C590C13F5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73" t="12851" r="20543" b="4129"/>
          <a:stretch/>
        </p:blipFill>
        <p:spPr>
          <a:xfrm>
            <a:off x="0" y="0"/>
            <a:ext cx="1006314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09C9C9-1F3B-4DEB-9E22-79B376119E41}"/>
              </a:ext>
            </a:extLst>
          </p:cNvPr>
          <p:cNvSpPr txBox="1"/>
          <p:nvPr/>
        </p:nvSpPr>
        <p:spPr>
          <a:xfrm>
            <a:off x="4474663" y="5218139"/>
            <a:ext cx="4790106" cy="430887"/>
          </a:xfrm>
          <a:prstGeom prst="rect">
            <a:avLst/>
          </a:prstGeom>
          <a:solidFill>
            <a:srgbClr val="4B0361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GB" sz="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1,000 Tech Apprentices p.a. by 2021</a:t>
            </a:r>
          </a:p>
          <a:p>
            <a:endParaRPr lang="en-GB" sz="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4062CA-E35A-4472-B395-FA95A16F69E0}"/>
              </a:ext>
            </a:extLst>
          </p:cNvPr>
          <p:cNvPicPr/>
          <p:nvPr/>
        </p:nvPicPr>
        <p:blipFill rotWithShape="1">
          <a:blip r:embed="rId3"/>
          <a:srcRect l="34770" t="67356" r="54946" b="8694"/>
          <a:stretch/>
        </p:blipFill>
        <p:spPr bwMode="auto">
          <a:xfrm>
            <a:off x="10365750" y="317328"/>
            <a:ext cx="1422402" cy="16638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1E78CD-0EEF-4DC0-B89D-CFC0E8D697D7}"/>
              </a:ext>
            </a:extLst>
          </p:cNvPr>
          <p:cNvPicPr/>
          <p:nvPr/>
        </p:nvPicPr>
        <p:blipFill rotWithShape="1">
          <a:blip r:embed="rId3"/>
          <a:srcRect l="47057" t="67826" r="42661" b="8224"/>
          <a:stretch/>
        </p:blipFill>
        <p:spPr bwMode="auto">
          <a:xfrm>
            <a:off x="10379172" y="2269564"/>
            <a:ext cx="1422399" cy="16638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887C7FB-E721-482B-882C-08AF0D9046B5}"/>
              </a:ext>
            </a:extLst>
          </p:cNvPr>
          <p:cNvGrpSpPr/>
          <p:nvPr/>
        </p:nvGrpSpPr>
        <p:grpSpPr>
          <a:xfrm>
            <a:off x="10416370" y="4221800"/>
            <a:ext cx="1422402" cy="1663807"/>
            <a:chOff x="965794" y="3501900"/>
            <a:chExt cx="1422402" cy="166380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0071979-260E-4CC6-B989-931398E6F704}"/>
                </a:ext>
              </a:extLst>
            </p:cNvPr>
            <p:cNvPicPr/>
            <p:nvPr/>
          </p:nvPicPr>
          <p:blipFill rotWithShape="1">
            <a:blip r:embed="rId3"/>
            <a:srcRect l="34770" t="67356" r="54946" b="8694"/>
            <a:stretch/>
          </p:blipFill>
          <p:spPr bwMode="auto">
            <a:xfrm>
              <a:off x="965794" y="3501900"/>
              <a:ext cx="1422402" cy="166380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1D3F1B3-C933-4885-8C3F-B295EC63B2E4}"/>
                </a:ext>
              </a:extLst>
            </p:cNvPr>
            <p:cNvSpPr txBox="1"/>
            <p:nvPr/>
          </p:nvSpPr>
          <p:spPr>
            <a:xfrm>
              <a:off x="1016414" y="4669263"/>
              <a:ext cx="1321162" cy="2616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txBody>
            <a:bodyPr wrap="square" rtlCol="0" anchor="ctr" anchorCtr="1">
              <a:spAutoFit/>
            </a:bodyPr>
            <a:lstStyle/>
            <a:p>
              <a:r>
                <a:rPr lang="en-GB" sz="1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Cyber Security </a:t>
              </a:r>
            </a:p>
          </p:txBody>
        </p:sp>
      </p:grpSp>
      <p:pic>
        <p:nvPicPr>
          <p:cNvPr id="9" name="Picture 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2" t="52532" r="57980" b="29484"/>
          <a:stretch/>
        </p:blipFill>
        <p:spPr bwMode="auto">
          <a:xfrm>
            <a:off x="8428008" y="6067922"/>
            <a:ext cx="3763992" cy="7677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5371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cean design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  <a:ln>
          <a:solidFill>
            <a:schemeClr val="accent1">
              <a:lumMod val="20000"/>
              <a:lumOff val="80000"/>
            </a:schemeClr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cean design template.potx" id="{466E1E68-C1A8-4BB0-BC55-494FA3A4D8AF}" vid="{0F04AA04-35D5-4457-B275-01E58ADDD78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8DC6412-8CE7-4C8A-96E9-2669F16D17E8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40262f94-9f35-4ac3-9a90-690165a166b7"/>
    <ds:schemaRef ds:uri="a4f35948-e619-41b3-aa29-22878b09cfd2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F195433-C13C-4992-BB9A-17B0DB253F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ED6C63E-22D9-40FD-AF90-6F5632A4309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Ocean design template</Template>
  <TotalTime>7315</TotalTime>
  <Words>964</Words>
  <Application>Microsoft Office PowerPoint</Application>
  <PresentationFormat>Widescreen</PresentationFormat>
  <Paragraphs>153</Paragraphs>
  <Slides>10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Engravers MT</vt:lpstr>
      <vt:lpstr>open_sanslight</vt:lpstr>
      <vt:lpstr>Segoe UI Black</vt:lpstr>
      <vt:lpstr>Wingdings</vt:lpstr>
      <vt:lpstr>Ocean design template</vt:lpstr>
      <vt:lpstr>ICT ASSOCIATE PROFESSIONAL   </vt:lpstr>
      <vt:lpstr>Overview of modern Apprenticeships</vt:lpstr>
      <vt:lpstr>Tech  Apprenticeship  Structure</vt:lpstr>
      <vt:lpstr>ICT AP - Software Developer Apprenticeship:</vt:lpstr>
      <vt:lpstr>ICT AP - Network Engineer Apprenticeship:  </vt:lpstr>
      <vt:lpstr>ICT AP – Cyber Security Apprenticeship: 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FIT Apprenticeships</dc:title>
  <dc:creator>M T</dc:creator>
  <cp:lastModifiedBy>George Ryan</cp:lastModifiedBy>
  <cp:revision>158</cp:revision>
  <cp:lastPrinted>2018-01-23T16:47:55Z</cp:lastPrinted>
  <dcterms:created xsi:type="dcterms:W3CDTF">2017-09-25T17:42:40Z</dcterms:created>
  <dcterms:modified xsi:type="dcterms:W3CDTF">2018-12-04T10:43:50Z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74065000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